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sldIdLst>
    <p:sldId id="256" r:id="rId3"/>
    <p:sldId id="257" r:id="rId4"/>
    <p:sldId id="300" r:id="rId5"/>
    <p:sldId id="301" r:id="rId6"/>
    <p:sldId id="303" r:id="rId7"/>
    <p:sldId id="275" r:id="rId8"/>
    <p:sldId id="258" r:id="rId9"/>
    <p:sldId id="304" r:id="rId10"/>
    <p:sldId id="308" r:id="rId11"/>
    <p:sldId id="309" r:id="rId12"/>
    <p:sldId id="305" r:id="rId13"/>
    <p:sldId id="306" r:id="rId14"/>
    <p:sldId id="310" r:id="rId15"/>
    <p:sldId id="278" r:id="rId16"/>
    <p:sldId id="296" r:id="rId17"/>
    <p:sldId id="297" r:id="rId18"/>
    <p:sldId id="262" r:id="rId19"/>
    <p:sldId id="311" r:id="rId20"/>
    <p:sldId id="286" r:id="rId21"/>
    <p:sldId id="263" r:id="rId22"/>
    <p:sldId id="307" r:id="rId23"/>
    <p:sldId id="312" r:id="rId24"/>
    <p:sldId id="313" r:id="rId25"/>
    <p:sldId id="290" r:id="rId26"/>
    <p:sldId id="291" r:id="rId27"/>
    <p:sldId id="299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93854DD-5A32-4EAC-A2EF-6A365720F715}">
          <p14:sldIdLst>
            <p14:sldId id="256"/>
            <p14:sldId id="257"/>
          </p14:sldIdLst>
        </p14:section>
        <p14:section name="101_실천 똑똑_기후 위기의 뜻과 심각성 알기" id="{F9897A8D-F612-43AB-B1FF-ADCE5B1339B4}">
          <p14:sldIdLst>
            <p14:sldId id="300"/>
            <p14:sldId id="301"/>
            <p14:sldId id="303"/>
            <p14:sldId id="275"/>
          </p14:sldIdLst>
        </p14:section>
        <p14:section name="102_이번 시간 배울 내용" id="{B6171E4F-DD45-4D4D-959A-DF500BB31957}">
          <p14:sldIdLst>
            <p14:sldId id="258"/>
          </p14:sldIdLst>
        </p14:section>
        <p14:section name="201_실천 쑥쑥_환경 위기를 이겨 낼 방법 생각하기" id="{37CDCD96-FDD8-4DE1-8195-70733A40948E}">
          <p14:sldIdLst>
            <p14:sldId id="304"/>
            <p14:sldId id="308"/>
            <p14:sldId id="309"/>
            <p14:sldId id="305"/>
            <p14:sldId id="306"/>
            <p14:sldId id="310"/>
            <p14:sldId id="278"/>
            <p14:sldId id="296"/>
            <p14:sldId id="297"/>
          </p14:sldIdLst>
        </p14:section>
        <p14:section name="202_실천 쑥쑥_지구 지킴이 활동 하기" id="{E00F7292-682B-41C2-B66D-E7142F108D7C}">
          <p14:sldIdLst>
            <p14:sldId id="262"/>
            <p14:sldId id="311"/>
            <p14:sldId id="286"/>
          </p14:sldIdLst>
        </p14:section>
        <p14:section name="301_실천 탄탄_카드 놀이를 하며 '지구 지킴이 활동'을 실천할 의지 다지기" id="{8EBBAFFD-C947-4E37-AC3A-1631DF4DACD7}">
          <p14:sldIdLst>
            <p14:sldId id="263"/>
            <p14:sldId id="307"/>
            <p14:sldId id="312"/>
            <p14:sldId id="313"/>
            <p14:sldId id="290"/>
            <p14:sldId id="291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D6F6"/>
    <a:srgbClr val="FF6600"/>
    <a:srgbClr val="FAC6E4"/>
    <a:srgbClr val="F0D0EA"/>
    <a:srgbClr val="F2D7ED"/>
    <a:srgbClr val="E9E5E2"/>
    <a:srgbClr val="318AEB"/>
    <a:srgbClr val="E7F4F9"/>
    <a:srgbClr val="FFD9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0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70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6779588"/>
            <a:ext cx="12192000" cy="78412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12192000" cy="1025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8999612" y="6564144"/>
            <a:ext cx="31923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altLang="ko-KR" sz="8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*Typo:</a:t>
            </a:r>
            <a:r>
              <a:rPr lang="en-US" altLang="ko-KR" sz="800" baseline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8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NotoSans</a:t>
            </a:r>
            <a:r>
              <a:rPr lang="en-US" altLang="ko-KR" sz="800" baseline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/ </a:t>
            </a:r>
            <a:r>
              <a:rPr lang="ko-KR" altLang="en-US" sz="800" baseline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여기어때잘난체</a:t>
            </a:r>
            <a:endParaRPr lang="ko-KR" altLang="en-US" sz="8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양쪽 모서리가 둥근 사각형 9"/>
          <p:cNvSpPr/>
          <p:nvPr userDrawn="1"/>
        </p:nvSpPr>
        <p:spPr>
          <a:xfrm rot="5400000">
            <a:off x="2445966" y="-962843"/>
            <a:ext cx="611560" cy="5503492"/>
          </a:xfrm>
          <a:prstGeom prst="round2SameRect">
            <a:avLst>
              <a:gd name="adj1" fmla="val 26012"/>
              <a:gd name="adj2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1067131" y="1604464"/>
            <a:ext cx="3936917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700" dirty="0">
                <a:solidFill>
                  <a:schemeClr val="accent2"/>
                </a:solidFill>
                <a:latin typeface="여기어때 잘난체" pitchFamily="50" charset="-127"/>
                <a:ea typeface="여기어때 잘난체" pitchFamily="50" charset="-127"/>
              </a:rPr>
              <a:t>초등 </a:t>
            </a:r>
            <a:r>
              <a:rPr lang="ko-KR" altLang="en-US" sz="1700" dirty="0" err="1">
                <a:solidFill>
                  <a:schemeClr val="accent2"/>
                </a:solidFill>
                <a:latin typeface="여기어때 잘난체" pitchFamily="50" charset="-127"/>
                <a:ea typeface="여기어때 잘난체" pitchFamily="50" charset="-127"/>
              </a:rPr>
              <a:t>차시학습</a:t>
            </a:r>
            <a:r>
              <a:rPr lang="ko-KR" altLang="en-US" sz="1700" dirty="0">
                <a:solidFill>
                  <a:schemeClr val="accent2"/>
                </a:solidFill>
                <a:latin typeface="여기어때 잘난체" pitchFamily="50" charset="-127"/>
                <a:ea typeface="여기어때 잘난체" pitchFamily="50" charset="-127"/>
              </a:rPr>
              <a:t> </a:t>
            </a:r>
            <a:r>
              <a:rPr lang="ko-KR" altLang="en-US" sz="1700" dirty="0" smtClean="0">
                <a:solidFill>
                  <a:schemeClr val="accent2"/>
                </a:solidFill>
                <a:latin typeface="여기어때 잘난체" pitchFamily="50" charset="-127"/>
                <a:ea typeface="여기어때 잘난체" pitchFamily="50" charset="-127"/>
              </a:rPr>
              <a:t>통합 </a:t>
            </a:r>
            <a:r>
              <a:rPr lang="en-US" altLang="ko-KR" sz="1700" dirty="0">
                <a:solidFill>
                  <a:schemeClr val="accent2">
                    <a:lumMod val="60000"/>
                    <a:lumOff val="40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Storyboard</a:t>
            </a:r>
            <a:endParaRPr lang="ko-KR" altLang="en-US" sz="1700" dirty="0">
              <a:solidFill>
                <a:schemeClr val="accent2">
                  <a:lumMod val="60000"/>
                  <a:lumOff val="40000"/>
                </a:schemeClr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pic>
        <p:nvPicPr>
          <p:cNvPr id="12" name="Picture 2" descr="C:\Users\석혜린\Desktop\w\T셀파로고 복사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47" y="1604237"/>
            <a:ext cx="864246" cy="36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728CCC-937C-4320-B487-1F9AD7F1EAE3}"/>
              </a:ext>
            </a:extLst>
          </p:cNvPr>
          <p:cNvSpPr/>
          <p:nvPr userDrawn="1"/>
        </p:nvSpPr>
        <p:spPr>
          <a:xfrm>
            <a:off x="1168679" y="2851531"/>
            <a:ext cx="11660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[ </a:t>
            </a:r>
            <a:r>
              <a:rPr lang="ko-KR" altLang="en-US" sz="1800" dirty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과</a:t>
            </a:r>
            <a:r>
              <a:rPr lang="ko-KR" altLang="en-US" sz="1800" spc="-30" dirty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    </a:t>
            </a:r>
            <a:r>
              <a:rPr lang="ko-KR" altLang="en-US" sz="1800" dirty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목 </a:t>
            </a:r>
            <a:r>
              <a:rPr lang="en-US" altLang="ko-KR" sz="1800" dirty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]</a:t>
            </a:r>
            <a:endParaRPr lang="ko-KR" altLang="en-US" sz="1800" dirty="0">
              <a:solidFill>
                <a:srgbClr val="D5C3BF">
                  <a:lumMod val="50000"/>
                </a:srgbClr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A85DE9-2D48-4B60-B6E7-F4AD7B17F63B}"/>
              </a:ext>
            </a:extLst>
          </p:cNvPr>
          <p:cNvSpPr/>
          <p:nvPr userDrawn="1"/>
        </p:nvSpPr>
        <p:spPr>
          <a:xfrm>
            <a:off x="1168679" y="3407231"/>
            <a:ext cx="11660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[ </a:t>
            </a:r>
            <a:r>
              <a:rPr lang="ko-KR" altLang="en-US" sz="1800" dirty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파일명 </a:t>
            </a:r>
            <a:r>
              <a:rPr lang="en-US" altLang="ko-KR" sz="1800" dirty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]</a:t>
            </a:r>
            <a:endParaRPr lang="ko-KR" altLang="en-US" sz="1800" dirty="0">
              <a:solidFill>
                <a:srgbClr val="D5C3BF">
                  <a:lumMod val="50000"/>
                </a:srgbClr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84A4302-3A9C-462F-9FE5-AF60CB30C3A5}"/>
              </a:ext>
            </a:extLst>
          </p:cNvPr>
          <p:cNvSpPr/>
          <p:nvPr userDrawn="1"/>
        </p:nvSpPr>
        <p:spPr>
          <a:xfrm>
            <a:off x="1168679" y="4518630"/>
            <a:ext cx="11660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[ </a:t>
            </a:r>
            <a:r>
              <a:rPr lang="ko-KR" altLang="en-US" sz="1800" dirty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작성자 </a:t>
            </a:r>
            <a:r>
              <a:rPr lang="en-US" altLang="ko-KR" sz="1800" dirty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]</a:t>
            </a:r>
            <a:endParaRPr lang="ko-KR" altLang="en-US" sz="1800" dirty="0">
              <a:solidFill>
                <a:srgbClr val="D5C3BF">
                  <a:lumMod val="50000"/>
                </a:srgbClr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197523-6CAD-48D2-8717-CC7821435AF4}"/>
              </a:ext>
            </a:extLst>
          </p:cNvPr>
          <p:cNvSpPr/>
          <p:nvPr userDrawn="1"/>
        </p:nvSpPr>
        <p:spPr>
          <a:xfrm>
            <a:off x="1168679" y="5074329"/>
            <a:ext cx="11660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[ </a:t>
            </a:r>
            <a:r>
              <a:rPr lang="ko-KR" altLang="en-US" sz="1800" dirty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검토자 </a:t>
            </a:r>
            <a:r>
              <a:rPr lang="en-US" altLang="ko-KR" sz="1800" dirty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]</a:t>
            </a:r>
            <a:endParaRPr lang="ko-KR" altLang="en-US" sz="1800" dirty="0">
              <a:solidFill>
                <a:srgbClr val="D5C3BF">
                  <a:lumMod val="50000"/>
                </a:srgbClr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7C67BD-C7F9-4C84-9E7B-5B684A0B3F2D}"/>
              </a:ext>
            </a:extLst>
          </p:cNvPr>
          <p:cNvSpPr txBox="1"/>
          <p:nvPr userDrawn="1"/>
        </p:nvSpPr>
        <p:spPr>
          <a:xfrm>
            <a:off x="2401608" y="2844455"/>
            <a:ext cx="2795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333333">
                    <a:lumMod val="75000"/>
                  </a:srgbClr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도덕</a:t>
            </a:r>
            <a:endParaRPr lang="ko-KR" altLang="en-US" sz="2000" dirty="0">
              <a:solidFill>
                <a:srgbClr val="333333">
                  <a:lumMod val="75000"/>
                </a:srgbClr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00C8A517-9362-4400-9E89-AD904D7C8CF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401608" y="3371968"/>
            <a:ext cx="3275984" cy="43656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latin typeface="Noto Sans KR ExtraBold" panose="020B0200000000000000" pitchFamily="50" charset="-127"/>
                <a:ea typeface="Noto Sans KR ExtraBold" panose="020B0200000000000000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altLang="ko-KR" dirty="0" smtClean="0"/>
              <a:t>duk_0n_0n_000n</a:t>
            </a:r>
            <a:endParaRPr lang="ko-KR" altLang="en-US" dirty="0"/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CA8C8B9B-4199-4909-BB5F-F879BB7B848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401608" y="4485015"/>
            <a:ext cx="2795588" cy="43656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latin typeface="Noto Sans KR ExtraBold" panose="020B0200000000000000" pitchFamily="50" charset="-127"/>
                <a:ea typeface="Noto Sans KR ExtraBold" panose="020B0200000000000000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ko-KR" altLang="en-US" dirty="0" smtClean="0"/>
              <a:t>이영현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1D7461-383E-41B2-9B67-416228C6E21C}"/>
              </a:ext>
            </a:extLst>
          </p:cNvPr>
          <p:cNvSpPr txBox="1"/>
          <p:nvPr userDrawn="1"/>
        </p:nvSpPr>
        <p:spPr>
          <a:xfrm>
            <a:off x="2401608" y="5067253"/>
            <a:ext cx="2795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333333">
                    <a:lumMod val="75000"/>
                  </a:srgbClr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이영현</a:t>
            </a:r>
            <a:endParaRPr lang="ko-KR" altLang="en-US" sz="2000" dirty="0">
              <a:solidFill>
                <a:srgbClr val="333333">
                  <a:lumMod val="75000"/>
                </a:srgbClr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84A4302-3A9C-462F-9FE5-AF60CB30C3A5}"/>
              </a:ext>
            </a:extLst>
          </p:cNvPr>
          <p:cNvSpPr/>
          <p:nvPr userDrawn="1"/>
        </p:nvSpPr>
        <p:spPr>
          <a:xfrm>
            <a:off x="1168679" y="3962931"/>
            <a:ext cx="11660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[ </a:t>
            </a:r>
            <a:r>
              <a:rPr lang="ko-KR" altLang="en-US" sz="1800" dirty="0" err="1" smtClean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수업명</a:t>
            </a:r>
            <a:r>
              <a:rPr lang="ko-KR" altLang="en-US" sz="1800" dirty="0" smtClean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 </a:t>
            </a:r>
            <a:r>
              <a:rPr lang="en-US" altLang="ko-KR" sz="1800" dirty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]</a:t>
            </a:r>
            <a:endParaRPr lang="ko-KR" altLang="en-US" sz="1800" dirty="0">
              <a:solidFill>
                <a:srgbClr val="D5C3BF">
                  <a:lumMod val="50000"/>
                </a:srgbClr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CA8C8B9B-4199-4909-BB5F-F879BB7B848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2401608" y="3922174"/>
            <a:ext cx="2795588" cy="43656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latin typeface="Noto Sans KR ExtraBold" panose="020B0200000000000000" pitchFamily="50" charset="-127"/>
                <a:ea typeface="Noto Sans KR ExtraBold" panose="020B0200000000000000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altLang="ko-KR" dirty="0" smtClean="0"/>
              <a:t>##############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9500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생각 놀이터_소발문_탭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989307"/>
            <a:ext cx="9353975" cy="3989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229871"/>
            <a:ext cx="9353973" cy="4748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 userDrawn="1"/>
        </p:nvSpPr>
        <p:spPr>
          <a:xfrm>
            <a:off x="-2" y="225291"/>
            <a:ext cx="9352800" cy="636858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263" y="282425"/>
            <a:ext cx="8170085" cy="4913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2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 없을 때</a:t>
            </a:r>
            <a:r>
              <a:rPr lang="en-US" altLang="ko-KR" dirty="0" smtClean="0"/>
              <a:t>(1367 X 86.5px)</a:t>
            </a:r>
            <a:endParaRPr lang="ko-KR" altLang="en-US" dirty="0"/>
          </a:p>
        </p:txBody>
      </p:sp>
      <p:sp>
        <p:nvSpPr>
          <p:cNvPr id="7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8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9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1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2" y="382940"/>
            <a:ext cx="909391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93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실천 똑똑_소발문_탭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989307"/>
            <a:ext cx="9353975" cy="3989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229871"/>
            <a:ext cx="9353973" cy="4748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 userDrawn="1"/>
        </p:nvSpPr>
        <p:spPr>
          <a:xfrm>
            <a:off x="-2" y="225291"/>
            <a:ext cx="9352800" cy="636858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263" y="281640"/>
            <a:ext cx="8170085" cy="4913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2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탭보다 짧을 때</a:t>
            </a:r>
            <a:r>
              <a:rPr lang="en-US" altLang="ko-KR" dirty="0" smtClean="0"/>
              <a:t>(1367 X 86.5px)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45831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7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62211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8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9" name="그림 18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2" y="382940"/>
            <a:ext cx="849600" cy="2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256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실천 쑥쑥_소발문_탭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989307"/>
            <a:ext cx="9353975" cy="3989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229871"/>
            <a:ext cx="9353973" cy="4748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 userDrawn="1"/>
        </p:nvSpPr>
        <p:spPr>
          <a:xfrm>
            <a:off x="-2" y="225291"/>
            <a:ext cx="9352800" cy="636858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263" y="281640"/>
            <a:ext cx="8170085" cy="4913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2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탭보다 짧을 때</a:t>
            </a:r>
            <a:r>
              <a:rPr lang="en-US" altLang="ko-KR" dirty="0" smtClean="0"/>
              <a:t>(1367 X 86.5px)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45831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7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62211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8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6" y="380269"/>
            <a:ext cx="850358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427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실천 탄탄_소발문_탭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989307"/>
            <a:ext cx="9353975" cy="3989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229871"/>
            <a:ext cx="9353973" cy="4748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 userDrawn="1"/>
        </p:nvSpPr>
        <p:spPr>
          <a:xfrm>
            <a:off x="-2" y="225291"/>
            <a:ext cx="9352800" cy="636858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263" y="281640"/>
            <a:ext cx="8170085" cy="4913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2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탭보다 짧을 때</a:t>
            </a:r>
            <a:r>
              <a:rPr lang="en-US" altLang="ko-KR" dirty="0" smtClean="0"/>
              <a:t>(1367 X 86.5px)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45831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7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62211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8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6" y="379521"/>
            <a:ext cx="850358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282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단원 마무리_소발문_탭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989307"/>
            <a:ext cx="9353975" cy="3989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229871"/>
            <a:ext cx="9353973" cy="4748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 userDrawn="1"/>
        </p:nvSpPr>
        <p:spPr>
          <a:xfrm>
            <a:off x="-2" y="225291"/>
            <a:ext cx="9352800" cy="636858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263" y="281640"/>
            <a:ext cx="8170085" cy="4913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2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탭보다 짧을 때</a:t>
            </a:r>
            <a:r>
              <a:rPr lang="en-US" altLang="ko-KR" dirty="0" smtClean="0"/>
              <a:t>(1367 X 86.5px)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45831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7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62211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8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6" y="385611"/>
            <a:ext cx="911583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522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생각 놀이터_소발문_탭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989307"/>
            <a:ext cx="9353975" cy="3989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229871"/>
            <a:ext cx="9353973" cy="4748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 userDrawn="1"/>
        </p:nvSpPr>
        <p:spPr>
          <a:xfrm>
            <a:off x="-2" y="225291"/>
            <a:ext cx="9352800" cy="636858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263" y="281640"/>
            <a:ext cx="8170085" cy="4913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2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탭보다 짧을 때</a:t>
            </a:r>
            <a:r>
              <a:rPr lang="en-US" altLang="ko-KR" dirty="0" smtClean="0"/>
              <a:t>(1367 X 86.5px)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45831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7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62211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8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2" y="382940"/>
            <a:ext cx="909391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645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실천 똑똑_소발문_탭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227200"/>
            <a:ext cx="9353975" cy="4751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-1" y="227200"/>
            <a:ext cx="9353973" cy="742310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57457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73837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6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263" y="281511"/>
            <a:ext cx="8170085" cy="4913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2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탭만큼 발문 길어질 때</a:t>
            </a:r>
            <a:r>
              <a:rPr lang="en-US" altLang="ko-KR" dirty="0" smtClean="0"/>
              <a:t>(1367 X 106.5px)</a:t>
            </a:r>
            <a:endParaRPr lang="ko-KR" altLang="en-US"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4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8" name="그림 17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2" y="382940"/>
            <a:ext cx="849600" cy="2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525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실천 쑥쑥_소발문_탭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227200"/>
            <a:ext cx="9353975" cy="4751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-1" y="227200"/>
            <a:ext cx="9353973" cy="742310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57457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73837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6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263" y="281511"/>
            <a:ext cx="8170085" cy="4913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2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탭만큼 발문 길어질 때</a:t>
            </a:r>
            <a:r>
              <a:rPr lang="en-US" altLang="ko-KR" dirty="0" smtClean="0"/>
              <a:t>(1367 X 106.5px)</a:t>
            </a:r>
            <a:endParaRPr lang="ko-KR" altLang="en-US"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4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6" y="380269"/>
            <a:ext cx="850358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621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실천 탄탄_소발문_탭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227200"/>
            <a:ext cx="9353975" cy="4751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-1" y="227200"/>
            <a:ext cx="9353973" cy="742310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57457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73837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6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263" y="281511"/>
            <a:ext cx="8170085" cy="4913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2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탭만큼 발문 길어질 때</a:t>
            </a:r>
            <a:r>
              <a:rPr lang="en-US" altLang="ko-KR" dirty="0" smtClean="0"/>
              <a:t>(1367 X 106.5px)</a:t>
            </a:r>
            <a:endParaRPr lang="ko-KR" altLang="en-US"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4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6" y="379521"/>
            <a:ext cx="850358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092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단원 마무리_소발문_탭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227200"/>
            <a:ext cx="9353975" cy="4751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-1" y="227200"/>
            <a:ext cx="9353973" cy="742310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57457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73837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6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263" y="281511"/>
            <a:ext cx="8170085" cy="4913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2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탭만큼 발문 길어질 때</a:t>
            </a:r>
            <a:r>
              <a:rPr lang="en-US" altLang="ko-KR" dirty="0" smtClean="0"/>
              <a:t>(1367 X 106.5px)</a:t>
            </a:r>
            <a:endParaRPr lang="ko-KR" altLang="en-US"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4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6" y="385611"/>
            <a:ext cx="911583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86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95543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생각 놀이터_소발문_탭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227200"/>
            <a:ext cx="9353975" cy="4751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-1" y="227200"/>
            <a:ext cx="9353973" cy="742310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57457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73837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6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263" y="281511"/>
            <a:ext cx="8170085" cy="4913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2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탭만큼 발문 길어질 때</a:t>
            </a:r>
            <a:r>
              <a:rPr lang="en-US" altLang="ko-KR" dirty="0" smtClean="0"/>
              <a:t>(1367 X 106.5px)</a:t>
            </a:r>
            <a:endParaRPr lang="ko-KR" altLang="en-US"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4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2" y="382940"/>
            <a:ext cx="909391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896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실천 똑똑_소발문_2줄탭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227200"/>
            <a:ext cx="9353975" cy="475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>
            <a:spLocks noChangeAspect="1"/>
          </p:cNvSpPr>
          <p:nvPr userDrawn="1"/>
        </p:nvSpPr>
        <p:spPr>
          <a:xfrm>
            <a:off x="-1" y="227200"/>
            <a:ext cx="9352800" cy="992067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9554" y="278490"/>
            <a:ext cx="8178794" cy="90690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1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_2</a:t>
            </a:r>
            <a:r>
              <a:rPr lang="ko-KR" altLang="en-US" dirty="0" smtClean="0"/>
              <a:t>줄</a:t>
            </a:r>
            <a:r>
              <a:rPr lang="en-US" altLang="ko-KR" dirty="0" smtClean="0"/>
              <a:t>+</a:t>
            </a:r>
            <a:r>
              <a:rPr lang="ko-KR" altLang="en-US" dirty="0" smtClean="0"/>
              <a:t>탭보다 짧을 때</a:t>
            </a:r>
            <a:r>
              <a:rPr lang="en-US" altLang="ko-KR" dirty="0" smtClean="0"/>
              <a:t>(1367 X 145px)</a:t>
            </a:r>
            <a:r>
              <a:rPr lang="ko-KR" altLang="en-US" dirty="0" smtClean="0"/>
              <a:t> 두 줄이 들어가는 </a:t>
            </a:r>
            <a:r>
              <a:rPr lang="ko-KR" altLang="en-US" dirty="0" err="1" smtClean="0"/>
              <a:t>영역입니당</a:t>
            </a:r>
            <a:r>
              <a:rPr lang="ko-KR" altLang="en-US" dirty="0" smtClean="0"/>
              <a:t> 채워서 써주세요</a:t>
            </a:r>
            <a:r>
              <a:rPr lang="en-US" altLang="ko-KR" dirty="0" smtClean="0"/>
              <a:t>!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824328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7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988125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4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8" name="그림 17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2" y="382940"/>
            <a:ext cx="849600" cy="2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884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실천 쑥쑥_소발문_2줄탭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227200"/>
            <a:ext cx="9353975" cy="475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>
            <a:spLocks noChangeAspect="1"/>
          </p:cNvSpPr>
          <p:nvPr userDrawn="1"/>
        </p:nvSpPr>
        <p:spPr>
          <a:xfrm>
            <a:off x="-1" y="227200"/>
            <a:ext cx="9352800" cy="992067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9554" y="278490"/>
            <a:ext cx="8178794" cy="90690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1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_2</a:t>
            </a:r>
            <a:r>
              <a:rPr lang="ko-KR" altLang="en-US" dirty="0" smtClean="0"/>
              <a:t>줄</a:t>
            </a:r>
            <a:r>
              <a:rPr lang="en-US" altLang="ko-KR" dirty="0" smtClean="0"/>
              <a:t>+</a:t>
            </a:r>
            <a:r>
              <a:rPr lang="ko-KR" altLang="en-US" dirty="0" smtClean="0"/>
              <a:t>탭보다 짧을 때</a:t>
            </a:r>
            <a:r>
              <a:rPr lang="en-US" altLang="ko-KR" dirty="0" smtClean="0"/>
              <a:t>(1367 X 145px)</a:t>
            </a:r>
            <a:r>
              <a:rPr lang="ko-KR" altLang="en-US" dirty="0" smtClean="0"/>
              <a:t> 두 줄이 들어가는 </a:t>
            </a:r>
            <a:r>
              <a:rPr lang="ko-KR" altLang="en-US" dirty="0" err="1" smtClean="0"/>
              <a:t>영역입니당</a:t>
            </a:r>
            <a:r>
              <a:rPr lang="ko-KR" altLang="en-US" dirty="0" smtClean="0"/>
              <a:t> 채워서 써주세요</a:t>
            </a:r>
            <a:r>
              <a:rPr lang="en-US" altLang="ko-KR" dirty="0" smtClean="0"/>
              <a:t>!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824328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7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988125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4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6" y="380269"/>
            <a:ext cx="850358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376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실천 탄탄_소발문_2줄탭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227200"/>
            <a:ext cx="9353975" cy="475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>
            <a:spLocks noChangeAspect="1"/>
          </p:cNvSpPr>
          <p:nvPr userDrawn="1"/>
        </p:nvSpPr>
        <p:spPr>
          <a:xfrm>
            <a:off x="-1" y="227200"/>
            <a:ext cx="9352800" cy="992067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9554" y="278490"/>
            <a:ext cx="8178794" cy="90690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1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_2</a:t>
            </a:r>
            <a:r>
              <a:rPr lang="ko-KR" altLang="en-US" dirty="0" smtClean="0"/>
              <a:t>줄</a:t>
            </a:r>
            <a:r>
              <a:rPr lang="en-US" altLang="ko-KR" dirty="0" smtClean="0"/>
              <a:t>+</a:t>
            </a:r>
            <a:r>
              <a:rPr lang="ko-KR" altLang="en-US" dirty="0" smtClean="0"/>
              <a:t>탭보다 짧을 때</a:t>
            </a:r>
            <a:r>
              <a:rPr lang="en-US" altLang="ko-KR" dirty="0" smtClean="0"/>
              <a:t>(1367 X 145px)</a:t>
            </a:r>
            <a:r>
              <a:rPr lang="ko-KR" altLang="en-US" dirty="0" smtClean="0"/>
              <a:t> 두 줄이 들어가는 </a:t>
            </a:r>
            <a:r>
              <a:rPr lang="ko-KR" altLang="en-US" dirty="0" err="1" smtClean="0"/>
              <a:t>영역입니당</a:t>
            </a:r>
            <a:r>
              <a:rPr lang="ko-KR" altLang="en-US" dirty="0" smtClean="0"/>
              <a:t> 채워서 써주세요</a:t>
            </a:r>
            <a:r>
              <a:rPr lang="en-US" altLang="ko-KR" dirty="0" smtClean="0"/>
              <a:t>!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824328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7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988125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4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6" y="379521"/>
            <a:ext cx="850358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523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단원 마무리_소발문_2줄탭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227200"/>
            <a:ext cx="9353975" cy="475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>
            <a:spLocks noChangeAspect="1"/>
          </p:cNvSpPr>
          <p:nvPr userDrawn="1"/>
        </p:nvSpPr>
        <p:spPr>
          <a:xfrm>
            <a:off x="-1" y="227200"/>
            <a:ext cx="9352800" cy="992067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9554" y="278490"/>
            <a:ext cx="8178794" cy="90690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1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_2</a:t>
            </a:r>
            <a:r>
              <a:rPr lang="ko-KR" altLang="en-US" dirty="0" smtClean="0"/>
              <a:t>줄</a:t>
            </a:r>
            <a:r>
              <a:rPr lang="en-US" altLang="ko-KR" dirty="0" smtClean="0"/>
              <a:t>+</a:t>
            </a:r>
            <a:r>
              <a:rPr lang="ko-KR" altLang="en-US" dirty="0" smtClean="0"/>
              <a:t>탭보다 짧을 때</a:t>
            </a:r>
            <a:r>
              <a:rPr lang="en-US" altLang="ko-KR" dirty="0" smtClean="0"/>
              <a:t>(1367 X 145px)</a:t>
            </a:r>
            <a:r>
              <a:rPr lang="ko-KR" altLang="en-US" dirty="0" smtClean="0"/>
              <a:t> 두 줄이 들어가는 </a:t>
            </a:r>
            <a:r>
              <a:rPr lang="ko-KR" altLang="en-US" dirty="0" err="1" smtClean="0"/>
              <a:t>영역입니당</a:t>
            </a:r>
            <a:r>
              <a:rPr lang="ko-KR" altLang="en-US" dirty="0" smtClean="0"/>
              <a:t> 채워서 써주세요</a:t>
            </a:r>
            <a:r>
              <a:rPr lang="en-US" altLang="ko-KR" dirty="0" smtClean="0"/>
              <a:t>!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824328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7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988125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4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6" y="385611"/>
            <a:ext cx="911583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7645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생각 놀이터_소발문_2줄탭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227200"/>
            <a:ext cx="9353975" cy="475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>
            <a:spLocks noChangeAspect="1"/>
          </p:cNvSpPr>
          <p:nvPr userDrawn="1"/>
        </p:nvSpPr>
        <p:spPr>
          <a:xfrm>
            <a:off x="-1" y="227200"/>
            <a:ext cx="9352800" cy="992067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9554" y="278490"/>
            <a:ext cx="8178794" cy="90690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1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_2</a:t>
            </a:r>
            <a:r>
              <a:rPr lang="ko-KR" altLang="en-US" dirty="0" smtClean="0"/>
              <a:t>줄</a:t>
            </a:r>
            <a:r>
              <a:rPr lang="en-US" altLang="ko-KR" dirty="0" smtClean="0"/>
              <a:t>+</a:t>
            </a:r>
            <a:r>
              <a:rPr lang="ko-KR" altLang="en-US" dirty="0" smtClean="0"/>
              <a:t>탭보다 짧을 때</a:t>
            </a:r>
            <a:r>
              <a:rPr lang="en-US" altLang="ko-KR" dirty="0" smtClean="0"/>
              <a:t>(1367 X 145px)</a:t>
            </a:r>
            <a:r>
              <a:rPr lang="ko-KR" altLang="en-US" dirty="0" smtClean="0"/>
              <a:t> 두 줄이 들어가는 </a:t>
            </a:r>
            <a:r>
              <a:rPr lang="ko-KR" altLang="en-US" dirty="0" err="1" smtClean="0"/>
              <a:t>영역입니당</a:t>
            </a:r>
            <a:r>
              <a:rPr lang="ko-KR" altLang="en-US" dirty="0" smtClean="0"/>
              <a:t> 채워서 써주세요</a:t>
            </a:r>
            <a:r>
              <a:rPr lang="en-US" altLang="ko-KR" dirty="0" smtClean="0"/>
              <a:t>!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824328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7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988125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4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2" y="382940"/>
            <a:ext cx="909391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879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실천 똑똑_소발문_2줄탭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227200"/>
            <a:ext cx="9353975" cy="475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1270788"/>
            <a:ext cx="9353975" cy="3707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 userDrawn="1"/>
        </p:nvSpPr>
        <p:spPr>
          <a:xfrm>
            <a:off x="-1" y="227200"/>
            <a:ext cx="9352800" cy="1128904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96638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6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113018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7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9554" y="276161"/>
            <a:ext cx="8178794" cy="90690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1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_2</a:t>
            </a:r>
            <a:r>
              <a:rPr lang="ko-KR" altLang="en-US" dirty="0" smtClean="0"/>
              <a:t>줄</a:t>
            </a:r>
            <a:r>
              <a:rPr lang="en-US" altLang="ko-KR" dirty="0" smtClean="0"/>
              <a:t>+</a:t>
            </a:r>
            <a:r>
              <a:rPr lang="ko-KR" altLang="en-US" dirty="0" smtClean="0"/>
              <a:t>탭만큼 길 때</a:t>
            </a:r>
            <a:r>
              <a:rPr lang="en-US" altLang="ko-KR" dirty="0" smtClean="0"/>
              <a:t>(1367 X 165px)</a:t>
            </a:r>
            <a:r>
              <a:rPr lang="ko-KR" altLang="en-US" dirty="0" smtClean="0"/>
              <a:t> 두 줄이 들어가는 </a:t>
            </a:r>
            <a:r>
              <a:rPr lang="ko-KR" altLang="en-US" dirty="0" err="1" smtClean="0"/>
              <a:t>영역입니당</a:t>
            </a:r>
            <a:r>
              <a:rPr lang="ko-KR" altLang="en-US" dirty="0" smtClean="0"/>
              <a:t> 채워서 써주세요</a:t>
            </a:r>
            <a:r>
              <a:rPr lang="en-US" altLang="ko-KR" dirty="0" smtClean="0"/>
              <a:t>!</a:t>
            </a:r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8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9" name="그림 18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2" y="382940"/>
            <a:ext cx="849600" cy="2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023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실천 쑥쑥_소발문_2줄탭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227200"/>
            <a:ext cx="9353975" cy="475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1270788"/>
            <a:ext cx="9353975" cy="3707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 userDrawn="1"/>
        </p:nvSpPr>
        <p:spPr>
          <a:xfrm>
            <a:off x="-1" y="227200"/>
            <a:ext cx="9352800" cy="1128904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96638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6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113018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7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9554" y="276161"/>
            <a:ext cx="8178794" cy="90690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1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_2</a:t>
            </a:r>
            <a:r>
              <a:rPr lang="ko-KR" altLang="en-US" dirty="0" smtClean="0"/>
              <a:t>줄</a:t>
            </a:r>
            <a:r>
              <a:rPr lang="en-US" altLang="ko-KR" dirty="0" smtClean="0"/>
              <a:t>+</a:t>
            </a:r>
            <a:r>
              <a:rPr lang="ko-KR" altLang="en-US" dirty="0" smtClean="0"/>
              <a:t>탭만큼 길 때</a:t>
            </a:r>
            <a:r>
              <a:rPr lang="en-US" altLang="ko-KR" dirty="0" smtClean="0"/>
              <a:t>(1367 X 165px)</a:t>
            </a:r>
            <a:r>
              <a:rPr lang="ko-KR" altLang="en-US" dirty="0" smtClean="0"/>
              <a:t> 두 줄이 들어가는 </a:t>
            </a:r>
            <a:r>
              <a:rPr lang="ko-KR" altLang="en-US" dirty="0" err="1" smtClean="0"/>
              <a:t>영역입니당</a:t>
            </a:r>
            <a:r>
              <a:rPr lang="ko-KR" altLang="en-US" dirty="0" smtClean="0"/>
              <a:t> 채워서 써주세요</a:t>
            </a:r>
            <a:r>
              <a:rPr lang="en-US" altLang="ko-KR" dirty="0" smtClean="0"/>
              <a:t>!</a:t>
            </a:r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8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6" y="380269"/>
            <a:ext cx="850358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1623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실천 탄탄_소발문_2줄탭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227200"/>
            <a:ext cx="9353975" cy="475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1270788"/>
            <a:ext cx="9353975" cy="3707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 userDrawn="1"/>
        </p:nvSpPr>
        <p:spPr>
          <a:xfrm>
            <a:off x="-1" y="227200"/>
            <a:ext cx="9352800" cy="1128904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96638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6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113018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7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9554" y="276161"/>
            <a:ext cx="8178794" cy="90690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1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_2</a:t>
            </a:r>
            <a:r>
              <a:rPr lang="ko-KR" altLang="en-US" dirty="0" smtClean="0"/>
              <a:t>줄</a:t>
            </a:r>
            <a:r>
              <a:rPr lang="en-US" altLang="ko-KR" dirty="0" smtClean="0"/>
              <a:t>+</a:t>
            </a:r>
            <a:r>
              <a:rPr lang="ko-KR" altLang="en-US" dirty="0" smtClean="0"/>
              <a:t>탭만큼 길 때</a:t>
            </a:r>
            <a:r>
              <a:rPr lang="en-US" altLang="ko-KR" dirty="0" smtClean="0"/>
              <a:t>(1367 X 165px)</a:t>
            </a:r>
            <a:r>
              <a:rPr lang="ko-KR" altLang="en-US" dirty="0" smtClean="0"/>
              <a:t> 두 줄이 들어가는 </a:t>
            </a:r>
            <a:r>
              <a:rPr lang="ko-KR" altLang="en-US" dirty="0" err="1" smtClean="0"/>
              <a:t>영역입니당</a:t>
            </a:r>
            <a:r>
              <a:rPr lang="ko-KR" altLang="en-US" dirty="0" smtClean="0"/>
              <a:t> 채워서 써주세요</a:t>
            </a:r>
            <a:r>
              <a:rPr lang="en-US" altLang="ko-KR" dirty="0" smtClean="0"/>
              <a:t>!</a:t>
            </a:r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8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6" y="379521"/>
            <a:ext cx="850358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145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단원 마무리_소발문_2줄탭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227200"/>
            <a:ext cx="9353975" cy="475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1270788"/>
            <a:ext cx="9353975" cy="3707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 userDrawn="1"/>
        </p:nvSpPr>
        <p:spPr>
          <a:xfrm>
            <a:off x="-1" y="227200"/>
            <a:ext cx="9352800" cy="1128904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96638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6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113018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7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9554" y="276161"/>
            <a:ext cx="8178794" cy="90690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1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_2</a:t>
            </a:r>
            <a:r>
              <a:rPr lang="ko-KR" altLang="en-US" dirty="0" smtClean="0"/>
              <a:t>줄</a:t>
            </a:r>
            <a:r>
              <a:rPr lang="en-US" altLang="ko-KR" dirty="0" smtClean="0"/>
              <a:t>+</a:t>
            </a:r>
            <a:r>
              <a:rPr lang="ko-KR" altLang="en-US" dirty="0" smtClean="0"/>
              <a:t>탭만큼 길 때</a:t>
            </a:r>
            <a:r>
              <a:rPr lang="en-US" altLang="ko-KR" dirty="0" smtClean="0"/>
              <a:t>(1367 X 165px)</a:t>
            </a:r>
            <a:r>
              <a:rPr lang="ko-KR" altLang="en-US" dirty="0" smtClean="0"/>
              <a:t> 두 줄이 들어가는 </a:t>
            </a:r>
            <a:r>
              <a:rPr lang="ko-KR" altLang="en-US" dirty="0" err="1" smtClean="0"/>
              <a:t>영역입니당</a:t>
            </a:r>
            <a:r>
              <a:rPr lang="ko-KR" altLang="en-US" dirty="0" smtClean="0"/>
              <a:t> 채워서 써주세요</a:t>
            </a:r>
            <a:r>
              <a:rPr lang="en-US" altLang="ko-KR" dirty="0" smtClean="0"/>
              <a:t>!</a:t>
            </a:r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8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6" y="385611"/>
            <a:ext cx="911583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4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5771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생각 놀이터_소발문_2줄탭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227200"/>
            <a:ext cx="9353975" cy="475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1270788"/>
            <a:ext cx="9353975" cy="3707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 userDrawn="1"/>
        </p:nvSpPr>
        <p:spPr>
          <a:xfrm>
            <a:off x="-1" y="227200"/>
            <a:ext cx="9352800" cy="1128904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96638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6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113018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7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9554" y="276161"/>
            <a:ext cx="8178794" cy="90690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1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_2</a:t>
            </a:r>
            <a:r>
              <a:rPr lang="ko-KR" altLang="en-US" dirty="0" smtClean="0"/>
              <a:t>줄</a:t>
            </a:r>
            <a:r>
              <a:rPr lang="en-US" altLang="ko-KR" dirty="0" smtClean="0"/>
              <a:t>+</a:t>
            </a:r>
            <a:r>
              <a:rPr lang="ko-KR" altLang="en-US" dirty="0" smtClean="0"/>
              <a:t>탭만큼 길 때</a:t>
            </a:r>
            <a:r>
              <a:rPr lang="en-US" altLang="ko-KR" dirty="0" smtClean="0"/>
              <a:t>(1367 X 165px)</a:t>
            </a:r>
            <a:r>
              <a:rPr lang="ko-KR" altLang="en-US" dirty="0" smtClean="0"/>
              <a:t> 두 줄이 들어가는 </a:t>
            </a:r>
            <a:r>
              <a:rPr lang="ko-KR" altLang="en-US" dirty="0" err="1" smtClean="0"/>
              <a:t>영역입니당</a:t>
            </a:r>
            <a:r>
              <a:rPr lang="ko-KR" altLang="en-US" dirty="0" smtClean="0"/>
              <a:t> 채워서 써주세요</a:t>
            </a:r>
            <a:r>
              <a:rPr lang="en-US" altLang="ko-KR" dirty="0" smtClean="0"/>
              <a:t>!</a:t>
            </a:r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8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2" y="382940"/>
            <a:ext cx="909391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902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생각 탄탄_소발문_탭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989307"/>
            <a:ext cx="9353975" cy="3989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229871"/>
            <a:ext cx="9353973" cy="4748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 userDrawn="1"/>
        </p:nvSpPr>
        <p:spPr>
          <a:xfrm>
            <a:off x="-2" y="225291"/>
            <a:ext cx="9352800" cy="636858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263" y="281640"/>
            <a:ext cx="8170085" cy="4913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2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탭보다 짧을 때</a:t>
            </a:r>
            <a:r>
              <a:rPr lang="en-US" altLang="ko-KR" dirty="0" smtClean="0"/>
              <a:t>(1367 X 86.5px)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45831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7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62211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8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7" y="374231"/>
            <a:ext cx="848084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446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소발문(탭보다 짧을 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989307"/>
            <a:ext cx="9353975" cy="3989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+mn-ea"/>
                <a:ea typeface="+mn-ea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48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49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50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51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" name="직사각형 1"/>
          <p:cNvSpPr/>
          <p:nvPr userDrawn="1"/>
        </p:nvSpPr>
        <p:spPr>
          <a:xfrm>
            <a:off x="0" y="229871"/>
            <a:ext cx="9353973" cy="4748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>
            <a:spLocks noChangeAspect="1"/>
          </p:cNvSpPr>
          <p:nvPr userDrawn="1"/>
        </p:nvSpPr>
        <p:spPr>
          <a:xfrm>
            <a:off x="-2" y="225291"/>
            <a:ext cx="9352800" cy="636858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5091" y="282534"/>
            <a:ext cx="8612189" cy="4913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2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+mn-ea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탭보다 짧을 때</a:t>
            </a:r>
            <a:r>
              <a:rPr lang="en-US" altLang="ko-KR" dirty="0" smtClean="0"/>
              <a:t>(1367 X 86.5px)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45831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+mn-ea"/>
                <a:ea typeface="+mn-ea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14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62211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+mn-ea"/>
                <a:ea typeface="+mn-ea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16" name="순서도: 연결자 15"/>
          <p:cNvSpPr/>
          <p:nvPr userDrawn="1"/>
        </p:nvSpPr>
        <p:spPr>
          <a:xfrm>
            <a:off x="158379" y="442070"/>
            <a:ext cx="143463" cy="143858"/>
          </a:xfrm>
          <a:prstGeom prst="flowChartConnector">
            <a:avLst/>
          </a:prstGeom>
          <a:solidFill>
            <a:srgbClr val="826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2714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소발문(2줄+탭보다 길 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227200"/>
            <a:ext cx="9353975" cy="475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1270788"/>
            <a:ext cx="9353975" cy="3707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+mn-ea"/>
                <a:ea typeface="+mn-ea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48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49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50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51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3" name="직사각형 22"/>
          <p:cNvSpPr>
            <a:spLocks noChangeAspect="1"/>
          </p:cNvSpPr>
          <p:nvPr userDrawn="1"/>
        </p:nvSpPr>
        <p:spPr>
          <a:xfrm>
            <a:off x="-1" y="227200"/>
            <a:ext cx="9352800" cy="1128904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96638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+mn-ea"/>
                <a:ea typeface="+mn-ea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19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113018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+mn-ea"/>
                <a:ea typeface="+mn-ea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24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5091" y="283040"/>
            <a:ext cx="8612189" cy="90690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1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+mn-ea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_2</a:t>
            </a:r>
            <a:r>
              <a:rPr lang="ko-KR" altLang="en-US" dirty="0" smtClean="0"/>
              <a:t>줄</a:t>
            </a:r>
            <a:r>
              <a:rPr lang="en-US" altLang="ko-KR" dirty="0" smtClean="0"/>
              <a:t>+</a:t>
            </a:r>
            <a:r>
              <a:rPr lang="ko-KR" altLang="en-US" dirty="0" smtClean="0"/>
              <a:t>탭만큼 길 때</a:t>
            </a:r>
            <a:r>
              <a:rPr lang="en-US" altLang="ko-KR" dirty="0" smtClean="0"/>
              <a:t>(1367 X 165px)</a:t>
            </a:r>
            <a:r>
              <a:rPr lang="ko-KR" altLang="en-US" dirty="0" smtClean="0"/>
              <a:t> 두 줄이 들어가는 </a:t>
            </a:r>
            <a:r>
              <a:rPr lang="ko-KR" altLang="en-US" dirty="0" err="1" smtClean="0"/>
              <a:t>영역입니당</a:t>
            </a:r>
            <a:r>
              <a:rPr lang="ko-KR" altLang="en-US" dirty="0" smtClean="0"/>
              <a:t> 채워서 써주세요</a:t>
            </a:r>
            <a:r>
              <a:rPr lang="en-US" altLang="ko-KR" dirty="0" smtClean="0"/>
              <a:t>!</a:t>
            </a:r>
          </a:p>
        </p:txBody>
      </p:sp>
      <p:sp>
        <p:nvSpPr>
          <p:cNvPr id="25" name="순서도: 연결자 24"/>
          <p:cNvSpPr/>
          <p:nvPr userDrawn="1"/>
        </p:nvSpPr>
        <p:spPr>
          <a:xfrm>
            <a:off x="158379" y="442070"/>
            <a:ext cx="143463" cy="143858"/>
          </a:xfrm>
          <a:prstGeom prst="flowChartConnector">
            <a:avLst/>
          </a:prstGeom>
          <a:solidFill>
            <a:srgbClr val="826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647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5032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번 시간 배울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 userDrawn="1"/>
        </p:nvGrpSpPr>
        <p:grpSpPr>
          <a:xfrm>
            <a:off x="0" y="237619"/>
            <a:ext cx="9372600" cy="4747619"/>
            <a:chOff x="0" y="237619"/>
            <a:chExt cx="9372600" cy="4747619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37619"/>
              <a:ext cx="9372600" cy="4747619"/>
            </a:xfrm>
            <a:prstGeom prst="rect">
              <a:avLst/>
            </a:prstGeom>
          </p:spPr>
        </p:pic>
        <p:sp>
          <p:nvSpPr>
            <p:cNvPr id="25" name="직사각형 24"/>
            <p:cNvSpPr/>
            <p:nvPr/>
          </p:nvSpPr>
          <p:spPr>
            <a:xfrm>
              <a:off x="3261946" y="888023"/>
              <a:ext cx="2804746" cy="29014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108784" y="848508"/>
              <a:ext cx="31550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이번 시간에는 무엇을 배울까요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?</a:t>
              </a:r>
              <a:endParaRPr lang="ko-KR" altLang="en-US" sz="16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3956538" y="2883877"/>
              <a:ext cx="501162" cy="131885"/>
            </a:xfrm>
            <a:prstGeom prst="roundRect">
              <a:avLst>
                <a:gd name="adj" fmla="val 50000"/>
              </a:avLst>
            </a:prstGeom>
            <a:solidFill>
              <a:srgbClr val="009C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938954" y="2795853"/>
              <a:ext cx="579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도  덕</a:t>
              </a:r>
              <a:endParaRPr lang="ko-KR" altLang="en-US" sz="12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765431" y="2795853"/>
              <a:ext cx="1116623" cy="3781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80911" y="2740972"/>
              <a:ext cx="184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2000" b="1" dirty="0"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</p:grpSp>
      <p:sp>
        <p:nvSpPr>
          <p:cNvPr id="16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8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9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20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" name="직사각형 1"/>
          <p:cNvSpPr/>
          <p:nvPr userDrawn="1"/>
        </p:nvSpPr>
        <p:spPr>
          <a:xfrm>
            <a:off x="1262743" y="1481128"/>
            <a:ext cx="7062651" cy="894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646" y="1441704"/>
            <a:ext cx="8145209" cy="118545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sz="32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smtClean="0"/>
              <a:t>차시 목표를 입력해 주세요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0"/>
            <a:r>
              <a:rPr lang="ko-KR" altLang="en-US" dirty="0" smtClean="0"/>
              <a:t>두 줄까지 입력 가능</a:t>
            </a:r>
            <a:r>
              <a:rPr lang="en-US" altLang="ko-KR" dirty="0" smtClean="0"/>
              <a:t>!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22" hasCustomPrompt="1"/>
          </p:nvPr>
        </p:nvSpPr>
        <p:spPr>
          <a:xfrm>
            <a:off x="4651498" y="2729223"/>
            <a:ext cx="1436688" cy="46251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latin typeface="Noto Sans KR ExtraBold" panose="020B0200000000000000" pitchFamily="50" charset="-127"/>
                <a:ea typeface="Noto Sans KR ExtraBold" panose="020B0200000000000000" pitchFamily="50" charset="-127"/>
              </a:defRPr>
            </a:lvl1pPr>
          </a:lstStyle>
          <a:p>
            <a:pPr lvl="0"/>
            <a:r>
              <a:rPr lang="en-US" altLang="ko-KR" dirty="0" smtClean="0"/>
              <a:t>NN~NN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6988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실천 똑똑_소발문_탭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989307"/>
            <a:ext cx="9353975" cy="3989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229871"/>
            <a:ext cx="9353973" cy="4748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 userDrawn="1"/>
        </p:nvSpPr>
        <p:spPr>
          <a:xfrm>
            <a:off x="-2" y="225291"/>
            <a:ext cx="9352800" cy="636858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263" y="282425"/>
            <a:ext cx="8170085" cy="4913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2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 없을 때</a:t>
            </a:r>
            <a:r>
              <a:rPr lang="en-US" altLang="ko-KR" dirty="0" smtClean="0"/>
              <a:t>(1367 X 86.5px)</a:t>
            </a:r>
            <a:endParaRPr lang="ko-KR" altLang="en-US" dirty="0"/>
          </a:p>
        </p:txBody>
      </p:sp>
      <p:sp>
        <p:nvSpPr>
          <p:cNvPr id="7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8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9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1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3" name="그림 12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2" y="382940"/>
            <a:ext cx="849600" cy="2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91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실천 쑥쑥_소발문_탭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989307"/>
            <a:ext cx="9353975" cy="3989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229871"/>
            <a:ext cx="9353973" cy="4748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 userDrawn="1"/>
        </p:nvSpPr>
        <p:spPr>
          <a:xfrm>
            <a:off x="-2" y="225291"/>
            <a:ext cx="9352800" cy="636858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263" y="282425"/>
            <a:ext cx="8170085" cy="4913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2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 없을 때</a:t>
            </a:r>
            <a:r>
              <a:rPr lang="en-US" altLang="ko-KR" dirty="0" smtClean="0"/>
              <a:t>(1367 X 86.5px)</a:t>
            </a:r>
            <a:endParaRPr lang="ko-KR" altLang="en-US" dirty="0"/>
          </a:p>
        </p:txBody>
      </p:sp>
      <p:sp>
        <p:nvSpPr>
          <p:cNvPr id="7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8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9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1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6" y="380269"/>
            <a:ext cx="850358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66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실천 탄탄_소발문_탭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989307"/>
            <a:ext cx="9353975" cy="3989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229871"/>
            <a:ext cx="9353973" cy="4748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 userDrawn="1"/>
        </p:nvSpPr>
        <p:spPr>
          <a:xfrm>
            <a:off x="-2" y="225291"/>
            <a:ext cx="9352800" cy="636858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263" y="282425"/>
            <a:ext cx="8170085" cy="4913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2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 없을 때</a:t>
            </a:r>
            <a:r>
              <a:rPr lang="en-US" altLang="ko-KR" dirty="0" smtClean="0"/>
              <a:t>(1367 X 86.5px)</a:t>
            </a:r>
            <a:endParaRPr lang="ko-KR" altLang="en-US" dirty="0"/>
          </a:p>
        </p:txBody>
      </p:sp>
      <p:sp>
        <p:nvSpPr>
          <p:cNvPr id="7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8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9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1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6" y="379521"/>
            <a:ext cx="850358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38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단원 마무리_소발문_탭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989307"/>
            <a:ext cx="9353975" cy="3989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229871"/>
            <a:ext cx="9353973" cy="4748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 userDrawn="1"/>
        </p:nvSpPr>
        <p:spPr>
          <a:xfrm>
            <a:off x="-2" y="225291"/>
            <a:ext cx="9352800" cy="636858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263" y="282425"/>
            <a:ext cx="8170085" cy="4913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2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 없을 때</a:t>
            </a:r>
            <a:r>
              <a:rPr lang="en-US" altLang="ko-KR" dirty="0" smtClean="0"/>
              <a:t>(1367 X 86.5px)</a:t>
            </a:r>
            <a:endParaRPr lang="ko-KR" altLang="en-US" dirty="0"/>
          </a:p>
        </p:txBody>
      </p:sp>
      <p:sp>
        <p:nvSpPr>
          <p:cNvPr id="7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8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9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1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6" y="385611"/>
            <a:ext cx="911583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566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0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9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3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31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248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107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83576110"/>
              </p:ext>
            </p:extLst>
          </p:nvPr>
        </p:nvGraphicFramePr>
        <p:xfrm>
          <a:off x="0" y="237600"/>
          <a:ext cx="12192000" cy="6601097"/>
        </p:xfrm>
        <a:graphic>
          <a:graphicData uri="http://schemas.openxmlformats.org/drawingml/2006/table">
            <a:tbl>
              <a:tblPr/>
              <a:tblGrid>
                <a:gridCol w="9360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1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498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922963" algn="l"/>
                        </a:tabLst>
                      </a:pPr>
                      <a:endParaRPr kumimoji="1" lang="ko-KR" altLang="ko-K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7D4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12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8"/>
          <p:cNvSpPr txBox="1">
            <a:spLocks noChangeArrowheads="1"/>
          </p:cNvSpPr>
          <p:nvPr userDrawn="1"/>
        </p:nvSpPr>
        <p:spPr bwMode="auto">
          <a:xfrm>
            <a:off x="-1067" y="6662185"/>
            <a:ext cx="611187" cy="195814"/>
          </a:xfrm>
          <a:prstGeom prst="rect">
            <a:avLst/>
          </a:prstGeom>
          <a:noFill/>
          <a:ln>
            <a:noFill/>
          </a:ln>
        </p:spPr>
        <p:txBody>
          <a:bodyPr lIns="72000" tIns="36000" rIns="36000" bIns="36000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l" eaLnBrk="1" hangingPunct="1">
              <a:defRPr/>
            </a:pPr>
            <a:fld id="{6F825045-DBE2-4E92-A14B-AB94969E9944}" type="slidenum">
              <a:rPr lang="en-US" altLang="ko-KR" sz="800" smtClean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pPr algn="l" eaLnBrk="1" hangingPunct="1">
                <a:defRPr/>
              </a:pPr>
              <a:t>‹#›</a:t>
            </a:fld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4" name="Group 5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03476791"/>
              </p:ext>
            </p:extLst>
          </p:nvPr>
        </p:nvGraphicFramePr>
        <p:xfrm>
          <a:off x="9363075" y="238225"/>
          <a:ext cx="2826000" cy="189064"/>
        </p:xfrm>
        <a:graphic>
          <a:graphicData uri="http://schemas.openxmlformats.org/drawingml/2006/table">
            <a:tbl>
              <a:tblPr/>
              <a:tblGrid>
                <a:gridCol w="282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Θ Description &amp; Function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3929" marR="53929" marT="25167" marB="25167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roup 107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062915189"/>
              </p:ext>
            </p:extLst>
          </p:nvPr>
        </p:nvGraphicFramePr>
        <p:xfrm>
          <a:off x="0" y="1"/>
          <a:ext cx="12192000" cy="237600"/>
        </p:xfrm>
        <a:graphic>
          <a:graphicData uri="http://schemas.openxmlformats.org/drawingml/2006/table">
            <a:tbl>
              <a:tblPr/>
              <a:tblGrid>
                <a:gridCol w="8154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8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837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0601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37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대발문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뷰어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1439" marR="91439" marT="45735" marB="45735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45735" marB="45735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File Name</a:t>
                      </a:r>
                    </a:p>
                  </a:txBody>
                  <a:tcPr marL="91439" marR="91439" marT="45735" marB="45735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45735" marB="45735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Group 85">
            <a:extLst>
              <a:ext uri="{FF2B5EF4-FFF2-40B4-BE49-F238E27FC236}">
                <a16:creationId xmlns:a16="http://schemas.microsoft.com/office/drawing/2014/main" id="{26ACE607-44CA-4019-9B6D-8428E478B15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59956258"/>
              </p:ext>
            </p:extLst>
          </p:nvPr>
        </p:nvGraphicFramePr>
        <p:xfrm>
          <a:off x="-1067" y="4993845"/>
          <a:ext cx="1315517" cy="187325"/>
        </p:xfrm>
        <a:graphic>
          <a:graphicData uri="http://schemas.openxmlformats.org/drawingml/2006/table">
            <a:tbl>
              <a:tblPr/>
              <a:tblGrid>
                <a:gridCol w="1315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Θ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첨부 파일명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링크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URL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53929" marR="53929" marT="25095" marB="25095" anchor="ctr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 userDrawn="1"/>
        </p:nvSpPr>
        <p:spPr>
          <a:xfrm>
            <a:off x="0" y="237599"/>
            <a:ext cx="9360150" cy="4756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092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60" r:id="rId3"/>
    <p:sldLayoutId id="2147483661" r:id="rId4"/>
    <p:sldLayoutId id="2147483671" r:id="rId5"/>
    <p:sldLayoutId id="2147483670" r:id="rId6"/>
    <p:sldLayoutId id="2147483656" r:id="rId7"/>
    <p:sldLayoutId id="2147483662" r:id="rId8"/>
    <p:sldLayoutId id="2147483663" r:id="rId9"/>
    <p:sldLayoutId id="2147483672" r:id="rId10"/>
    <p:sldLayoutId id="2147483673" r:id="rId11"/>
    <p:sldLayoutId id="2147483657" r:id="rId12"/>
    <p:sldLayoutId id="2147483664" r:id="rId13"/>
    <p:sldLayoutId id="2147483665" r:id="rId14"/>
    <p:sldLayoutId id="2147483674" r:id="rId15"/>
    <p:sldLayoutId id="2147483675" r:id="rId16"/>
    <p:sldLayoutId id="2147483658" r:id="rId17"/>
    <p:sldLayoutId id="2147483666" r:id="rId18"/>
    <p:sldLayoutId id="2147483667" r:id="rId19"/>
    <p:sldLayoutId id="2147483676" r:id="rId20"/>
    <p:sldLayoutId id="2147483677" r:id="rId21"/>
    <p:sldLayoutId id="2147483659" r:id="rId22"/>
    <p:sldLayoutId id="2147483668" r:id="rId23"/>
    <p:sldLayoutId id="2147483669" r:id="rId24"/>
    <p:sldLayoutId id="2147483678" r:id="rId25"/>
    <p:sldLayoutId id="2147483679" r:id="rId26"/>
    <p:sldLayoutId id="2147483680" r:id="rId27"/>
    <p:sldLayoutId id="2147483681" r:id="rId28"/>
    <p:sldLayoutId id="2147483682" r:id="rId29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1.png"/><Relationship Id="rId7" Type="http://schemas.openxmlformats.org/officeDocument/2006/relationships/image" Target="../media/image27.png"/><Relationship Id="rId2" Type="http://schemas.openxmlformats.org/officeDocument/2006/relationships/hyperlink" Target="https://www.youtube.com/embed/x3iy315chyc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3.xml"/><Relationship Id="rId6" Type="http://schemas.microsoft.com/office/2007/relationships/hdphoto" Target="../media/hdphoto1.wdp"/><Relationship Id="rId11" Type="http://schemas.openxmlformats.org/officeDocument/2006/relationships/image" Target="../media/image10.png"/><Relationship Id="rId5" Type="http://schemas.openxmlformats.org/officeDocument/2006/relationships/image" Target="../media/image31.png"/><Relationship Id="rId10" Type="http://schemas.microsoft.com/office/2007/relationships/hdphoto" Target="../media/hdphoto3.wdp"/><Relationship Id="rId4" Type="http://schemas.openxmlformats.org/officeDocument/2006/relationships/image" Target="../media/image30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9.png"/><Relationship Id="rId7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1.png"/><Relationship Id="rId5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3.png"/><Relationship Id="rId3" Type="http://schemas.openxmlformats.org/officeDocument/2006/relationships/image" Target="../media/image38.png"/><Relationship Id="rId7" Type="http://schemas.openxmlformats.org/officeDocument/2006/relationships/image" Target="../media/image39.png"/><Relationship Id="rId12" Type="http://schemas.microsoft.com/office/2007/relationships/hdphoto" Target="../media/hdphoto2.wdp"/><Relationship Id="rId17" Type="http://schemas.microsoft.com/office/2007/relationships/hdphoto" Target="../media/hdphoto1.wdp"/><Relationship Id="rId2" Type="http://schemas.openxmlformats.org/officeDocument/2006/relationships/image" Target="../media/image3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11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10.png"/><Relationship Id="rId9" Type="http://schemas.openxmlformats.org/officeDocument/2006/relationships/image" Target="../media/image29.png"/><Relationship Id="rId1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39.png"/><Relationship Id="rId12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11" Type="http://schemas.openxmlformats.org/officeDocument/2006/relationships/image" Target="../media/image34.png"/><Relationship Id="rId5" Type="http://schemas.openxmlformats.org/officeDocument/2006/relationships/image" Target="../media/image11.png"/><Relationship Id="rId10" Type="http://schemas.openxmlformats.org/officeDocument/2006/relationships/image" Target="../media/image30.png"/><Relationship Id="rId4" Type="http://schemas.openxmlformats.org/officeDocument/2006/relationships/image" Target="../media/image10.png"/><Relationship Id="rId9" Type="http://schemas.openxmlformats.org/officeDocument/2006/relationships/image" Target="../media/image29.png"/><Relationship Id="rId1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8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11" Type="http://schemas.openxmlformats.org/officeDocument/2006/relationships/image" Target="../media/image43.png"/><Relationship Id="rId5" Type="http://schemas.openxmlformats.org/officeDocument/2006/relationships/image" Target="../media/image11.png"/><Relationship Id="rId10" Type="http://schemas.openxmlformats.org/officeDocument/2006/relationships/image" Target="../media/image30.png"/><Relationship Id="rId4" Type="http://schemas.openxmlformats.org/officeDocument/2006/relationships/image" Target="../media/image10.png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11.png"/><Relationship Id="rId7" Type="http://schemas.openxmlformats.org/officeDocument/2006/relationships/image" Target="../media/image50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9.png"/><Relationship Id="rId5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13.png"/><Relationship Id="rId3" Type="http://schemas.openxmlformats.org/officeDocument/2006/relationships/image" Target="../media/image59.png"/><Relationship Id="rId7" Type="http://schemas.microsoft.com/office/2007/relationships/hdphoto" Target="../media/hdphoto7.wdp"/><Relationship Id="rId12" Type="http://schemas.openxmlformats.org/officeDocument/2006/relationships/image" Target="../media/image1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1.png"/><Relationship Id="rId11" Type="http://schemas.openxmlformats.org/officeDocument/2006/relationships/image" Target="../media/image11.png"/><Relationship Id="rId5" Type="http://schemas.microsoft.com/office/2007/relationships/hdphoto" Target="../media/hdphoto6.wdp"/><Relationship Id="rId10" Type="http://schemas.openxmlformats.org/officeDocument/2006/relationships/image" Target="../media/image10.png"/><Relationship Id="rId4" Type="http://schemas.openxmlformats.org/officeDocument/2006/relationships/image" Target="../media/image60.png"/><Relationship Id="rId9" Type="http://schemas.microsoft.com/office/2007/relationships/hdphoto" Target="../media/hdphoto8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3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12" Type="http://schemas.openxmlformats.org/officeDocument/2006/relationships/image" Target="../media/image12.png"/><Relationship Id="rId17" Type="http://schemas.openxmlformats.org/officeDocument/2006/relationships/image" Target="../media/image58.png"/><Relationship Id="rId2" Type="http://schemas.openxmlformats.org/officeDocument/2006/relationships/image" Target="../media/image60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2.png"/><Relationship Id="rId11" Type="http://schemas.microsoft.com/office/2007/relationships/hdphoto" Target="../media/hdphoto9.wdp"/><Relationship Id="rId5" Type="http://schemas.microsoft.com/office/2007/relationships/hdphoto" Target="../media/hdphoto7.wdp"/><Relationship Id="rId15" Type="http://schemas.openxmlformats.org/officeDocument/2006/relationships/image" Target="../media/image45.png"/><Relationship Id="rId10" Type="http://schemas.openxmlformats.org/officeDocument/2006/relationships/image" Target="../media/image63.png"/><Relationship Id="rId4" Type="http://schemas.openxmlformats.org/officeDocument/2006/relationships/image" Target="../media/image61.png"/><Relationship Id="rId9" Type="http://schemas.openxmlformats.org/officeDocument/2006/relationships/image" Target="../media/image11.png"/><Relationship Id="rId1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embed/KIkpdjQJq0U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cdata2.tsherpa.co.kr/tsherpa/multimedia/Flash/2022/curri/index.html?flashxmlnum=nymph98920&amp;classno=E-curri03-social-K_2022/31/so_k_0301_0101_0001/so_k_0301_0101_0001_103.html&amp;id=1441105&amp;classa=1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6.png"/><Relationship Id="rId2" Type="http://schemas.openxmlformats.org/officeDocument/2006/relationships/hyperlink" Target="https://www.youtube.com/embed/KNvrjPZ0imQ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6.png"/><Relationship Id="rId2" Type="http://schemas.openxmlformats.org/officeDocument/2006/relationships/hyperlink" Target="https://www.youtube.com/embed/RXIvsuU1GIs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smtClean="0"/>
              <a:t>duk_04_07_0002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박민주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smtClean="0"/>
              <a:t>나는 지구 지킴이</a:t>
            </a:r>
            <a:endParaRPr lang="ko-KR" altLang="en-US" dirty="0"/>
          </a:p>
        </p:txBody>
      </p:sp>
      <p:graphicFrame>
        <p:nvGraphicFramePr>
          <p:cNvPr id="7" name="Group 1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549918"/>
              </p:ext>
            </p:extLst>
          </p:nvPr>
        </p:nvGraphicFramePr>
        <p:xfrm>
          <a:off x="6015795" y="1527168"/>
          <a:ext cx="5897285" cy="3959998"/>
        </p:xfrm>
        <a:graphic>
          <a:graphicData uri="http://schemas.openxmlformats.org/drawingml/2006/table">
            <a:tbl>
              <a:tblPr/>
              <a:tblGrid>
                <a:gridCol w="557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6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3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0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89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89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38665">
                <a:tc gridSpan="6"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문서 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HISTORY</a:t>
                      </a:r>
                    </a:p>
                  </a:txBody>
                  <a:tcPr marL="54000" marR="54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27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06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v1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2025.05.16</a:t>
                      </a: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문서 작성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박민주</a:t>
                      </a: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66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v2</a:t>
                      </a:r>
                      <a:endParaRPr lang="ko-KR" altLang="en-US" sz="800" dirty="0"/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2025.06.02.</a:t>
                      </a:r>
                      <a:endParaRPr lang="ko-KR" altLang="en-US" sz="800" dirty="0"/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 smtClean="0"/>
                        <a:t>문서 검토</a:t>
                      </a:r>
                      <a:endParaRPr lang="ko-KR" altLang="en-US" sz="800" dirty="0"/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err="1" smtClean="0"/>
                        <a:t>임서진</a:t>
                      </a:r>
                      <a:endParaRPr lang="ko-KR" altLang="en-US" sz="800" dirty="0"/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66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v3</a:t>
                      </a:r>
                      <a:endParaRPr lang="ko-KR" altLang="en-US" sz="800" dirty="0"/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2025.06.09</a:t>
                      </a:r>
                      <a:endParaRPr lang="ko-KR" altLang="en-US" sz="800" dirty="0"/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smtClean="0"/>
                        <a:t>문서수정</a:t>
                      </a:r>
                      <a:endParaRPr lang="ko-KR" altLang="en-US" sz="800" dirty="0"/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smtClean="0"/>
                        <a:t>박민주</a:t>
                      </a:r>
                      <a:endParaRPr lang="ko-KR" altLang="en-US" sz="800" dirty="0"/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866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v4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2025.06.13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영현 검토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이영현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66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v5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2025.06.16</a:t>
                      </a: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문서</a:t>
                      </a: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수정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박민주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866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866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30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지구의 환경 위기를 이겨 낼 수 있는 방법을 이야기해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 smtClean="0"/>
              <a:t>환경 위기를 이겨 낼 방법 생각하기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smtClean="0"/>
              <a:t>duk_04_07_0002_201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[201_ </a:t>
            </a:r>
            <a:r>
              <a:rPr lang="ko-KR" altLang="en-US" dirty="0" smtClean="0"/>
              <a:t>실천 쑥쑥</a:t>
            </a:r>
            <a:r>
              <a:rPr lang="en-US" altLang="ko-KR"/>
              <a:t>_</a:t>
            </a:r>
            <a:r>
              <a:rPr lang="ko-KR" altLang="en-US" smtClean="0">
                <a:solidFill>
                  <a:srgbClr val="FF6600"/>
                </a:solidFill>
              </a:rPr>
              <a:t>이너탭</a:t>
            </a:r>
            <a:r>
              <a:rPr lang="en-US" altLang="ko-KR" smtClean="0">
                <a:solidFill>
                  <a:srgbClr val="FF6600"/>
                </a:solidFill>
              </a:rPr>
              <a:t>3</a:t>
            </a:r>
            <a:r>
              <a:rPr lang="en-US" altLang="ko-KR" smtClean="0"/>
              <a:t>]</a:t>
            </a:r>
            <a:endParaRPr lang="en-US" altLang="ko-KR" dirty="0" smtClean="0"/>
          </a:p>
          <a:p>
            <a:r>
              <a:rPr lang="ko-KR" altLang="en-US" dirty="0" smtClean="0"/>
              <a:t>참고 영상 버튼 </a:t>
            </a:r>
            <a:r>
              <a:rPr lang="en-US" altLang="ko-KR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클릭 </a:t>
            </a:r>
            <a:r>
              <a:rPr lang="ko-KR" altLang="en-US" dirty="0"/>
              <a:t>시</a:t>
            </a:r>
            <a:r>
              <a:rPr lang="en-US" altLang="ko-KR" dirty="0"/>
              <a:t>, </a:t>
            </a:r>
            <a:r>
              <a:rPr lang="ko-KR" altLang="en-US" dirty="0"/>
              <a:t>하단의 </a:t>
            </a:r>
            <a:r>
              <a:rPr lang="ko-KR" altLang="en-US" dirty="0" err="1"/>
              <a:t>임베디드</a:t>
            </a:r>
            <a:r>
              <a:rPr lang="ko-KR" altLang="en-US" dirty="0"/>
              <a:t> 링크로 </a:t>
            </a:r>
            <a:r>
              <a:rPr lang="ko-KR" altLang="en-US" dirty="0" smtClean="0"/>
              <a:t>연결</a:t>
            </a:r>
            <a:endParaRPr lang="en-US" altLang="ko-KR" dirty="0"/>
          </a:p>
          <a:p>
            <a:pPr>
              <a:buAutoNum type="arabicPeriod" startAt="2"/>
            </a:pPr>
            <a:r>
              <a:rPr lang="ko-KR" altLang="en-US" smtClean="0"/>
              <a:t>삽화 </a:t>
            </a:r>
            <a:r>
              <a:rPr lang="en-US" altLang="ko-KR" smtClean="0"/>
              <a:t>(</a:t>
            </a:r>
            <a:r>
              <a:rPr lang="ko-KR" altLang="en-US" smtClean="0"/>
              <a:t>가장자리 흐림</a:t>
            </a:r>
            <a:r>
              <a:rPr lang="en-US" altLang="ko-KR" smtClean="0"/>
              <a:t>)</a:t>
            </a:r>
            <a:r>
              <a:rPr lang="ko-KR" altLang="en-US" smtClean="0"/>
              <a:t> </a:t>
            </a:r>
            <a:r>
              <a:rPr lang="en-US" altLang="ko-KR" smtClean="0"/>
              <a:t>+ </a:t>
            </a:r>
            <a:r>
              <a:rPr lang="ko-KR" altLang="en-US" smtClean="0"/>
              <a:t>텍스트</a:t>
            </a:r>
            <a:endParaRPr lang="en-US" altLang="ko-KR" smtClean="0"/>
          </a:p>
          <a:p>
            <a:pPr marL="0" indent="0">
              <a:buNone/>
            </a:pPr>
            <a:r>
              <a:rPr lang="en-US" altLang="ko-KR" smtClean="0"/>
              <a:t>3.  </a:t>
            </a:r>
            <a:r>
              <a:rPr lang="ko-KR" altLang="en-US" smtClean="0"/>
              <a:t>추가 </a:t>
            </a:r>
            <a:r>
              <a:rPr lang="ko-KR" altLang="en-US"/>
              <a:t>자료 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버튼 클릭 시 추가 자료 박스 노출</a:t>
            </a:r>
            <a:r>
              <a:rPr lang="en-US" altLang="ko-KR"/>
              <a:t>(</a:t>
            </a:r>
            <a:r>
              <a:rPr lang="ko-KR" altLang="en-US"/>
              <a:t>페이지</a:t>
            </a:r>
            <a:r>
              <a:rPr lang="en-US" altLang="ko-KR" smtClean="0">
                <a:solidFill>
                  <a:srgbClr val="FF0000"/>
                </a:solidFill>
              </a:rPr>
              <a:t>11~12</a:t>
            </a:r>
            <a:r>
              <a:rPr lang="ko-KR" altLang="en-US" smtClean="0">
                <a:solidFill>
                  <a:schemeClr val="tx1"/>
                </a:solidFill>
              </a:rPr>
              <a:t>참고</a:t>
            </a:r>
            <a:r>
              <a:rPr lang="en-US" altLang="ko-KR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mtClean="0"/>
              <a:t>4. </a:t>
            </a:r>
            <a:r>
              <a:rPr lang="ko-KR" altLang="en-US" smtClean="0"/>
              <a:t>이너탭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1"/>
          </p:nvPr>
        </p:nvSpPr>
        <p:spPr>
          <a:xfrm>
            <a:off x="93571" y="5279304"/>
            <a:ext cx="9118182" cy="234000"/>
          </a:xfrm>
        </p:spPr>
        <p:txBody>
          <a:bodyPr/>
          <a:lstStyle/>
          <a:p>
            <a:r>
              <a:rPr lang="en-US" altLang="ko-KR">
                <a:hlinkClick r:id="rId2"/>
              </a:rPr>
              <a:t>https://www.youtube.com/embed/x3iy315chyc</a:t>
            </a:r>
            <a:endParaRPr lang="en-US" altLang="ko-KR"/>
          </a:p>
          <a:p>
            <a:r>
              <a:rPr lang="ko-KR" altLang="en-US"/>
              <a:t>계단을 이용하는 아이</a:t>
            </a:r>
            <a:r>
              <a:rPr lang="en-US" altLang="ko-KR"/>
              <a:t>.png</a:t>
            </a:r>
            <a:endParaRPr lang="ko-KR" altLang="en-US" dirty="0"/>
          </a:p>
        </p:txBody>
      </p:sp>
      <p:grpSp>
        <p:nvGrpSpPr>
          <p:cNvPr id="32" name="그룹 31"/>
          <p:cNvGrpSpPr/>
          <p:nvPr/>
        </p:nvGrpSpPr>
        <p:grpSpPr>
          <a:xfrm>
            <a:off x="3606435" y="4593440"/>
            <a:ext cx="2168801" cy="326531"/>
            <a:chOff x="476955" y="3613740"/>
            <a:chExt cx="2168801" cy="326531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3809E1E3-ABFB-439D-AFD7-435529553586}"/>
                </a:ext>
              </a:extLst>
            </p:cNvPr>
            <p:cNvGrpSpPr/>
            <p:nvPr/>
          </p:nvGrpSpPr>
          <p:grpSpPr>
            <a:xfrm>
              <a:off x="476955" y="3620229"/>
              <a:ext cx="2168801" cy="320042"/>
              <a:chOff x="2814645" y="4679681"/>
              <a:chExt cx="2168801" cy="320042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88F4B5F2-A678-4116-A1E7-8342722B11CA}"/>
                  </a:ext>
                </a:extLst>
              </p:cNvPr>
              <p:cNvGrpSpPr/>
              <p:nvPr/>
            </p:nvGrpSpPr>
            <p:grpSpPr>
              <a:xfrm>
                <a:off x="2814645" y="4679681"/>
                <a:ext cx="2168801" cy="320042"/>
                <a:chOff x="4915693" y="4615244"/>
                <a:chExt cx="2168801" cy="320042"/>
              </a:xfrm>
            </p:grpSpPr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462CD07A-A27E-43D3-978C-1D1830C06946}"/>
                    </a:ext>
                  </a:extLst>
                </p:cNvPr>
                <p:cNvGrpSpPr/>
                <p:nvPr/>
              </p:nvGrpSpPr>
              <p:grpSpPr>
                <a:xfrm>
                  <a:off x="5961920" y="4615244"/>
                  <a:ext cx="1122574" cy="320042"/>
                  <a:chOff x="3037716" y="5006256"/>
                  <a:chExt cx="1122574" cy="320042"/>
                </a:xfrm>
              </p:grpSpPr>
              <p:pic>
                <p:nvPicPr>
                  <p:cNvPr id="41" name="그림 40">
                    <a:extLst>
                      <a:ext uri="{FF2B5EF4-FFF2-40B4-BE49-F238E27FC236}">
                        <a16:creationId xmlns:a16="http://schemas.microsoft.com/office/drawing/2014/main" id="{9F92D818-C425-45EA-9EBE-EE7AD4265E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73283" t="87905" r="21923" b="4606"/>
                  <a:stretch/>
                </p:blipFill>
                <p:spPr>
                  <a:xfrm>
                    <a:off x="3846282" y="5006256"/>
                    <a:ext cx="314008" cy="320041"/>
                  </a:xfrm>
                  <a:prstGeom prst="rect">
                    <a:avLst/>
                  </a:prstGeom>
                </p:spPr>
              </p:pic>
              <p:pic>
                <p:nvPicPr>
                  <p:cNvPr id="63" name="그림 62">
                    <a:extLst>
                      <a:ext uri="{FF2B5EF4-FFF2-40B4-BE49-F238E27FC236}">
                        <a16:creationId xmlns:a16="http://schemas.microsoft.com/office/drawing/2014/main" id="{76FC359C-CAF7-4B21-AA02-F088F1AF48B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26319" t="87963" r="67585" b="4606"/>
                  <a:stretch/>
                </p:blipFill>
                <p:spPr>
                  <a:xfrm>
                    <a:off x="3037716" y="5008732"/>
                    <a:ext cx="399186" cy="31756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B06C8D2F-1CF8-4064-B7D6-109EA4A898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22010" t="87905" r="73334" b="4704"/>
                <a:stretch/>
              </p:blipFill>
              <p:spPr>
                <a:xfrm>
                  <a:off x="4915693" y="4619435"/>
                  <a:ext cx="304932" cy="315850"/>
                </a:xfrm>
                <a:prstGeom prst="rect">
                  <a:avLst/>
                </a:prstGeom>
              </p:spPr>
            </p:pic>
          </p:grp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AB94DE46-1F62-4D31-B946-007B35573E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8316" t="87963" r="55878" b="4606"/>
              <a:stretch/>
            </p:blipFill>
            <p:spPr>
              <a:xfrm>
                <a:off x="4261681" y="4682156"/>
                <a:ext cx="380243" cy="317566"/>
              </a:xfrm>
              <a:prstGeom prst="rect">
                <a:avLst/>
              </a:prstGeom>
            </p:spPr>
          </p:pic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81D9B469-39BD-47B3-ABCB-C989905096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8316" t="87963" r="55878" b="4606"/>
            <a:stretch/>
          </p:blipFill>
          <p:spPr>
            <a:xfrm>
              <a:off x="1168196" y="3619518"/>
              <a:ext cx="380243" cy="317566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81D9B469-39BD-47B3-ABCB-C989905096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8316" t="87963" r="55878" b="4606"/>
            <a:stretch/>
          </p:blipFill>
          <p:spPr>
            <a:xfrm>
              <a:off x="790803" y="3613740"/>
              <a:ext cx="380243" cy="317566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480F677-4276-4889-9A0C-6325AE98D4F6}"/>
              </a:ext>
            </a:extLst>
          </p:cNvPr>
          <p:cNvGrpSpPr/>
          <p:nvPr/>
        </p:nvGrpSpPr>
        <p:grpSpPr>
          <a:xfrm>
            <a:off x="131745" y="991848"/>
            <a:ext cx="2215354" cy="346990"/>
            <a:chOff x="10123133" y="4771710"/>
            <a:chExt cx="2137099" cy="346990"/>
          </a:xfrm>
        </p:grpSpPr>
        <p:sp>
          <p:nvSpPr>
            <p:cNvPr id="43" name="모서리가 둥근 직사각형 25">
              <a:extLst>
                <a:ext uri="{FF2B5EF4-FFF2-40B4-BE49-F238E27FC236}">
                  <a16:creationId xmlns:a16="http://schemas.microsoft.com/office/drawing/2014/main" id="{4BAE1A17-E77A-4C4E-80FA-010F365014DF}"/>
                </a:ext>
              </a:extLst>
            </p:cNvPr>
            <p:cNvSpPr/>
            <p:nvPr/>
          </p:nvSpPr>
          <p:spPr>
            <a:xfrm>
              <a:off x="10123133" y="4771710"/>
              <a:ext cx="2137099" cy="346990"/>
            </a:xfrm>
            <a:prstGeom prst="roundRect">
              <a:avLst>
                <a:gd name="adj" fmla="val 50000"/>
              </a:avLst>
            </a:prstGeom>
            <a:solidFill>
              <a:srgbClr val="5E3E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smtClean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      전기 절약 실천하기</a:t>
              </a:r>
              <a:endParaRPr lang="ko-KR" altLang="en-US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15588AA-8379-42A5-9E20-A76CE4AB0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67735" y="4828129"/>
              <a:ext cx="234634" cy="234634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C8D9BA91-423E-4089-B307-5FD6E6EDB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32589" y="4828129"/>
              <a:ext cx="322061" cy="234634"/>
            </a:xfrm>
            <a:prstGeom prst="rect">
              <a:avLst/>
            </a:prstGeom>
          </p:spPr>
        </p:pic>
      </p:grpSp>
      <p:sp>
        <p:nvSpPr>
          <p:cNvPr id="46" name="타원 45"/>
          <p:cNvSpPr/>
          <p:nvPr/>
        </p:nvSpPr>
        <p:spPr>
          <a:xfrm>
            <a:off x="2310517" y="922883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1" name="텍스트 개체 틀 3"/>
          <p:cNvSpPr txBox="1">
            <a:spLocks/>
          </p:cNvSpPr>
          <p:nvPr/>
        </p:nvSpPr>
        <p:spPr>
          <a:xfrm>
            <a:off x="9343954" y="-531757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000" strike="noStrike" kern="1200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54" name="그룹 53"/>
          <p:cNvGrpSpPr/>
          <p:nvPr/>
        </p:nvGrpSpPr>
        <p:grpSpPr>
          <a:xfrm>
            <a:off x="445091" y="1455133"/>
            <a:ext cx="8414641" cy="3043953"/>
            <a:chOff x="445091" y="1670070"/>
            <a:chExt cx="8311987" cy="3043953"/>
          </a:xfrm>
        </p:grpSpPr>
        <p:sp>
          <p:nvSpPr>
            <p:cNvPr id="55" name="모서리가 둥근 직사각형 54"/>
            <p:cNvSpPr/>
            <p:nvPr/>
          </p:nvSpPr>
          <p:spPr>
            <a:xfrm>
              <a:off x="445091" y="1670070"/>
              <a:ext cx="8311987" cy="3043953"/>
            </a:xfrm>
            <a:prstGeom prst="roundRect">
              <a:avLst>
                <a:gd name="adj" fmla="val 3148"/>
              </a:avLst>
            </a:prstGeom>
            <a:solidFill>
              <a:srgbClr val="FDF3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</a:pPr>
              <a:r>
                <a:rPr lang="ko-KR" altLang="en-US" sz="1500" spc="-5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n-ea"/>
                </a:rPr>
                <a:t>발주 삽화 </a:t>
              </a:r>
              <a:r>
                <a:rPr lang="en-US" altLang="ko-KR" sz="1500" spc="-5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n-ea"/>
                </a:rPr>
                <a:t>#6</a:t>
              </a:r>
              <a:endParaRPr lang="ko-KR" altLang="en-US" sz="1500" spc="-5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endParaRPr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481103" y="1698645"/>
              <a:ext cx="8237404" cy="2072995"/>
            </a:xfrm>
            <a:prstGeom prst="roundRect">
              <a:avLst>
                <a:gd name="adj" fmla="val 7164"/>
              </a:avLst>
            </a:prstGeom>
            <a:solidFill>
              <a:schemeClr val="bg1"/>
            </a:solidFill>
            <a:ln w="28575">
              <a:solidFill>
                <a:srgbClr val="FDF3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  <a:spcBef>
                  <a:spcPct val="20000"/>
                </a:spcBef>
              </a:pPr>
              <a:endParaRPr lang="ko-KR" altLang="en-US" sz="1900" spc="-150" dirty="0">
                <a:solidFill>
                  <a:schemeClr val="tx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57" name="텍스트 개체 틀 3071"/>
            <p:cNvSpPr txBox="1">
              <a:spLocks/>
            </p:cNvSpPr>
            <p:nvPr/>
          </p:nvSpPr>
          <p:spPr>
            <a:xfrm>
              <a:off x="472782" y="3879551"/>
              <a:ext cx="8196271" cy="829740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just" defTabSz="914400" rtl="0" eaLnBrk="1" latinLnBrk="1" hangingPunct="1">
                <a:lnSpc>
                  <a:spcPct val="120000"/>
                </a:lnSpc>
                <a:spcBef>
                  <a:spcPct val="20000"/>
                </a:spcBef>
                <a:buFont typeface="Arial" pitchFamily="34" charset="0"/>
                <a:buNone/>
                <a:defRPr sz="1750" strike="noStrike" kern="1200" spc="-50" baseline="0">
                  <a:solidFill>
                    <a:schemeClr val="tx1">
                      <a:lumMod val="50000"/>
                    </a:schemeClr>
                  </a:solidFill>
                  <a:latin typeface="+mn-ea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ko-KR" altLang="en-US" sz="2500" smtClean="0">
                  <a:solidFill>
                    <a:schemeClr val="tx1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엘리베이터 대신 계단을 이용해</a:t>
              </a:r>
              <a:endParaRPr lang="en-US" altLang="ko-KR" sz="250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algn="ctr">
                <a:lnSpc>
                  <a:spcPct val="80000"/>
                </a:lnSpc>
              </a:pPr>
              <a:r>
                <a:rPr lang="ko-KR" altLang="en-US" sz="2500" smtClean="0">
                  <a:solidFill>
                    <a:schemeClr val="tx1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에너지를 아껴요</a:t>
              </a:r>
              <a:r>
                <a:rPr lang="en-US" altLang="ko-KR" sz="2500" smtClean="0">
                  <a:solidFill>
                    <a:schemeClr val="tx1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!</a:t>
              </a:r>
              <a:endParaRPr lang="en-US" altLang="ko-KR" sz="2500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</p:grpSp>
      <p:sp>
        <p:nvSpPr>
          <p:cNvPr id="50" name="타원 49"/>
          <p:cNvSpPr/>
          <p:nvPr/>
        </p:nvSpPr>
        <p:spPr>
          <a:xfrm>
            <a:off x="3341782" y="4629995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578264" y="1600783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391" y="1483534"/>
            <a:ext cx="1672380" cy="2070157"/>
          </a:xfrm>
          <a:prstGeom prst="rect">
            <a:avLst/>
          </a:prstGeom>
          <a:effectLst>
            <a:softEdge rad="50800"/>
          </a:effectLst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496F4520-5194-4934-9440-4B6E3D1A0CE4}"/>
              </a:ext>
            </a:extLst>
          </p:cNvPr>
          <p:cNvGrpSpPr/>
          <p:nvPr/>
        </p:nvGrpSpPr>
        <p:grpSpPr>
          <a:xfrm>
            <a:off x="6490922" y="972983"/>
            <a:ext cx="2790240" cy="331996"/>
            <a:chOff x="2975893" y="5632224"/>
            <a:chExt cx="2520273" cy="331996"/>
          </a:xfrm>
        </p:grpSpPr>
        <p:sp>
          <p:nvSpPr>
            <p:cNvPr id="52" name="모서리가 둥근 직사각형 23">
              <a:extLst>
                <a:ext uri="{FF2B5EF4-FFF2-40B4-BE49-F238E27FC236}">
                  <a16:creationId xmlns:a16="http://schemas.microsoft.com/office/drawing/2014/main" id="{D459F859-0615-49B9-A080-2BA0BB965763}"/>
                </a:ext>
              </a:extLst>
            </p:cNvPr>
            <p:cNvSpPr/>
            <p:nvPr/>
          </p:nvSpPr>
          <p:spPr>
            <a:xfrm>
              <a:off x="2975893" y="5632224"/>
              <a:ext cx="2520273" cy="331996"/>
            </a:xfrm>
            <a:prstGeom prst="roundRect">
              <a:avLst>
                <a:gd name="adj" fmla="val 48558"/>
              </a:avLst>
            </a:prstGeom>
            <a:solidFill>
              <a:srgbClr val="FFBC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200" dirty="0" smtClean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가정에서 에너지를 절약하는 방법</a:t>
              </a:r>
              <a:endPara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A60F7C51-DDE7-48AE-B9C5-2FE8A25133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9091" t="22732" r="70965" b="18052"/>
            <a:stretch/>
          </p:blipFill>
          <p:spPr>
            <a:xfrm>
              <a:off x="3063490" y="5679437"/>
              <a:ext cx="240875" cy="236971"/>
            </a:xfrm>
            <a:prstGeom prst="rect">
              <a:avLst/>
            </a:prstGeom>
          </p:spPr>
        </p:pic>
      </p:grpSp>
      <p:sp>
        <p:nvSpPr>
          <p:cNvPr id="58" name="타원 57"/>
          <p:cNvSpPr/>
          <p:nvPr/>
        </p:nvSpPr>
        <p:spPr>
          <a:xfrm>
            <a:off x="6318682" y="1027544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886919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환경 위기를 </a:t>
            </a:r>
            <a:r>
              <a:rPr lang="ko-KR" altLang="en-US" dirty="0" smtClean="0"/>
              <a:t>이겨 낼 </a:t>
            </a:r>
            <a:r>
              <a:rPr lang="ko-KR" altLang="en-US" dirty="0"/>
              <a:t>방법 생각하기</a:t>
            </a:r>
          </a:p>
          <a:p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smtClean="0"/>
              <a:t>duk_04_07_0002_201</a:t>
            </a:r>
            <a:endParaRPr lang="ko-KR" alt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[201_</a:t>
            </a:r>
            <a:r>
              <a:rPr lang="ko-KR" altLang="en-US" dirty="0" smtClean="0"/>
              <a:t>실천 </a:t>
            </a:r>
            <a:r>
              <a:rPr lang="ko-KR" altLang="en-US" dirty="0"/>
              <a:t>쑥쑥</a:t>
            </a:r>
            <a:r>
              <a:rPr lang="en-US" altLang="ko-KR" dirty="0" smtClean="0"/>
              <a:t>_</a:t>
            </a:r>
            <a:r>
              <a:rPr lang="ko-KR" altLang="en-US" dirty="0" err="1" smtClean="0">
                <a:solidFill>
                  <a:srgbClr val="FF6600"/>
                </a:solidFill>
              </a:rPr>
              <a:t>풀팝업</a:t>
            </a:r>
            <a:r>
              <a:rPr lang="en-US" altLang="ko-KR" dirty="0">
                <a:solidFill>
                  <a:srgbClr val="FF6600"/>
                </a:solidFill>
              </a:rPr>
              <a:t>_</a:t>
            </a:r>
            <a:r>
              <a:rPr lang="ko-KR" altLang="en-US" dirty="0" err="1">
                <a:solidFill>
                  <a:srgbClr val="FF6600"/>
                </a:solidFill>
              </a:rPr>
              <a:t>이너탭</a:t>
            </a:r>
            <a:r>
              <a:rPr lang="en-US" altLang="ko-KR" dirty="0">
                <a:solidFill>
                  <a:srgbClr val="FF6600"/>
                </a:solidFill>
              </a:rPr>
              <a:t>1</a:t>
            </a:r>
            <a:r>
              <a:rPr lang="en-US" altLang="ko-KR" dirty="0"/>
              <a:t>]</a:t>
            </a:r>
          </a:p>
          <a:p>
            <a:r>
              <a:rPr lang="ko-KR" altLang="en-US" dirty="0" smtClean="0"/>
              <a:t>타이틀 </a:t>
            </a:r>
            <a:endParaRPr lang="en-US" altLang="ko-KR" dirty="0" smtClean="0"/>
          </a:p>
          <a:p>
            <a:r>
              <a:rPr lang="en-US" altLang="ko-KR" dirty="0" smtClean="0"/>
              <a:t>X </a:t>
            </a:r>
            <a:r>
              <a:rPr lang="ko-KR" altLang="en-US" dirty="0" smtClean="0"/>
              <a:t>버튼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이전 슬라이드로 이동</a:t>
            </a:r>
            <a:r>
              <a:rPr lang="en-US" altLang="ko-KR" smtClean="0"/>
              <a:t>(10 </a:t>
            </a:r>
            <a:r>
              <a:rPr lang="ko-KR" altLang="en-US" dirty="0" smtClean="0"/>
              <a:t>페이지 참고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숫자 </a:t>
            </a:r>
            <a:r>
              <a:rPr lang="ko-KR" altLang="en-US" dirty="0"/>
              <a:t>버튼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클릭 시 텍스트 박스 노출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재클릭</a:t>
            </a:r>
            <a:r>
              <a:rPr lang="ko-KR" altLang="en-US" dirty="0"/>
              <a:t> 시 텍스트 박스 사라짐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버튼 마우스 오버 </a:t>
            </a:r>
            <a:r>
              <a:rPr lang="ko-KR" altLang="en-US" dirty="0" smtClean="0"/>
              <a:t>효과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이너탭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</a:t>
            </a:r>
            <a:endParaRPr lang="ko-KR" altLang="en-US" i="1" dirty="0"/>
          </a:p>
          <a:p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/>
              <a:t>https://e.tsherpa.co.kr/webdata/multimedia/Flash/2024/curri/proto-ton_2024/proto_km/proto_ton_015_101.html</a:t>
            </a:r>
            <a:endParaRPr lang="ko-KR" altLang="en-US"/>
          </a:p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0" y="227200"/>
            <a:ext cx="9353974" cy="4557096"/>
            <a:chOff x="0" y="216508"/>
            <a:chExt cx="9353974" cy="4773502"/>
          </a:xfrm>
        </p:grpSpPr>
        <p:sp>
          <p:nvSpPr>
            <p:cNvPr id="2" name="직사각형 1"/>
            <p:cNvSpPr/>
            <p:nvPr/>
          </p:nvSpPr>
          <p:spPr>
            <a:xfrm>
              <a:off x="0" y="227199"/>
              <a:ext cx="9353974" cy="47628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693" y="227196"/>
              <a:ext cx="476281" cy="476090"/>
            </a:xfrm>
            <a:prstGeom prst="rect">
              <a:avLst/>
            </a:prstGeom>
          </p:spPr>
        </p:pic>
        <p:grpSp>
          <p:nvGrpSpPr>
            <p:cNvPr id="17" name="그룹 16"/>
            <p:cNvGrpSpPr/>
            <p:nvPr/>
          </p:nvGrpSpPr>
          <p:grpSpPr>
            <a:xfrm>
              <a:off x="2820960" y="216508"/>
              <a:ext cx="3590134" cy="495487"/>
              <a:chOff x="2145174" y="796814"/>
              <a:chExt cx="1963746" cy="324196"/>
            </a:xfrm>
          </p:grpSpPr>
          <p:grpSp>
            <p:nvGrpSpPr>
              <p:cNvPr id="18" name="그룹 17"/>
              <p:cNvGrpSpPr/>
              <p:nvPr/>
            </p:nvGrpSpPr>
            <p:grpSpPr>
              <a:xfrm>
                <a:off x="2145174" y="796814"/>
                <a:ext cx="1963746" cy="324196"/>
                <a:chOff x="2114549" y="792163"/>
                <a:chExt cx="1963746" cy="324196"/>
              </a:xfrm>
            </p:grpSpPr>
            <p:pic>
              <p:nvPicPr>
                <p:cNvPr id="20" name="그림 1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14549" y="792163"/>
                  <a:ext cx="247650" cy="324196"/>
                </a:xfrm>
                <a:prstGeom prst="rect">
                  <a:avLst/>
                </a:prstGeom>
              </p:spPr>
            </p:pic>
            <p:pic>
              <p:nvPicPr>
                <p:cNvPr id="21" name="그림 2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30645" y="792163"/>
                  <a:ext cx="247650" cy="324196"/>
                </a:xfrm>
                <a:prstGeom prst="rect">
                  <a:avLst/>
                </a:prstGeom>
              </p:spPr>
            </p:pic>
          </p:grpSp>
          <p:sp>
            <p:nvSpPr>
              <p:cNvPr id="19" name="직사각형 18"/>
              <p:cNvSpPr/>
              <p:nvPr/>
            </p:nvSpPr>
            <p:spPr>
              <a:xfrm>
                <a:off x="2390328" y="796880"/>
                <a:ext cx="1475229" cy="324130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ko-KR" altLang="en-US" sz="2200" spc="-150" dirty="0" smtClean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타이틀 </a:t>
                </a:r>
                <a:r>
                  <a:rPr lang="en-US" altLang="ko-KR" sz="2200" spc="-150" dirty="0" smtClean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22pt</a:t>
                </a:r>
                <a:endParaRPr lang="ko-KR" altLang="en-US" sz="2200" spc="-15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</p:grpSp>
      <p:grpSp>
        <p:nvGrpSpPr>
          <p:cNvPr id="15" name="그룹 14"/>
          <p:cNvGrpSpPr/>
          <p:nvPr/>
        </p:nvGrpSpPr>
        <p:grpSpPr>
          <a:xfrm>
            <a:off x="2099580" y="226521"/>
            <a:ext cx="5140711" cy="495687"/>
            <a:chOff x="2145174" y="796814"/>
            <a:chExt cx="1963746" cy="324197"/>
          </a:xfrm>
        </p:grpSpPr>
        <p:grpSp>
          <p:nvGrpSpPr>
            <p:cNvPr id="22" name="그룹 21"/>
            <p:cNvGrpSpPr/>
            <p:nvPr/>
          </p:nvGrpSpPr>
          <p:grpSpPr>
            <a:xfrm>
              <a:off x="2145174" y="796814"/>
              <a:ext cx="1963746" cy="324196"/>
              <a:chOff x="2114549" y="792163"/>
              <a:chExt cx="1963746" cy="324196"/>
            </a:xfrm>
          </p:grpSpPr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4549" y="792163"/>
                <a:ext cx="247650" cy="324196"/>
              </a:xfrm>
              <a:prstGeom prst="rect">
                <a:avLst/>
              </a:prstGeom>
            </p:spPr>
          </p:pic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0645" y="792163"/>
                <a:ext cx="247650" cy="324196"/>
              </a:xfrm>
              <a:prstGeom prst="rect">
                <a:avLst/>
              </a:prstGeom>
            </p:spPr>
          </p:pic>
        </p:grpSp>
        <p:sp>
          <p:nvSpPr>
            <p:cNvPr id="23" name="직사각형 22"/>
            <p:cNvSpPr/>
            <p:nvPr/>
          </p:nvSpPr>
          <p:spPr>
            <a:xfrm>
              <a:off x="2390326" y="796881"/>
              <a:ext cx="1475229" cy="32413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2200" spc="-150" smtClean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가정에서 에너지를 절약하는 방법</a:t>
              </a:r>
              <a:endParaRPr lang="ko-KR" altLang="en-US" sz="2200" spc="-15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24430" y="1180880"/>
            <a:ext cx="8308814" cy="800101"/>
            <a:chOff x="411507" y="1134206"/>
            <a:chExt cx="8163524" cy="800101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1088810" y="1186958"/>
              <a:ext cx="7486221" cy="677011"/>
            </a:xfrm>
            <a:prstGeom prst="roundRect">
              <a:avLst>
                <a:gd name="adj" fmla="val 23373"/>
              </a:avLst>
            </a:prstGeom>
            <a:solidFill>
              <a:schemeClr val="bg1"/>
            </a:solidFill>
            <a:ln w="28575">
              <a:solidFill>
                <a:srgbClr val="FCCC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0000"/>
                </a:lnSpc>
                <a:spcBef>
                  <a:spcPct val="20000"/>
                </a:spcBef>
              </a:pPr>
              <a:r>
                <a:rPr lang="ko-KR" altLang="en-US" sz="2500" spc="-150" dirty="0" smtClean="0">
                  <a:solidFill>
                    <a:schemeClr val="tx1">
                      <a:lumMod val="50000"/>
                    </a:schemeClr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고효율 제품을 사용합니다</a:t>
              </a:r>
              <a:r>
                <a:rPr lang="en-US" altLang="ko-KR" sz="2500" spc="-150" dirty="0" smtClean="0">
                  <a:solidFill>
                    <a:schemeClr val="tx1">
                      <a:lumMod val="50000"/>
                    </a:schemeClr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.</a:t>
              </a:r>
              <a:endParaRPr lang="ko-KR" altLang="en-US" sz="2500" spc="-150" dirty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backgroundMark x1="92105" y1="10526" x2="95614" y2="2632"/>
                          <a14:backgroundMark x1="84211" y1="20175" x2="84211" y2="20175"/>
                          <a14:backgroundMark x1="83333" y1="86842" x2="99123" y2="71053"/>
                          <a14:backgroundMark x1="85088" y1="76316" x2="85088" y2="7631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1507" y="1134206"/>
              <a:ext cx="800101" cy="800101"/>
            </a:xfrm>
            <a:prstGeom prst="rect">
              <a:avLst/>
            </a:prstGeom>
          </p:spPr>
        </p:pic>
      </p:grpSp>
      <p:grpSp>
        <p:nvGrpSpPr>
          <p:cNvPr id="29" name="그룹 28"/>
          <p:cNvGrpSpPr/>
          <p:nvPr/>
        </p:nvGrpSpPr>
        <p:grpSpPr>
          <a:xfrm>
            <a:off x="460420" y="2332068"/>
            <a:ext cx="8272824" cy="773761"/>
            <a:chOff x="412327" y="2090673"/>
            <a:chExt cx="8272824" cy="773761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1065694" y="2132609"/>
              <a:ext cx="7619457" cy="677011"/>
            </a:xfrm>
            <a:prstGeom prst="roundRect">
              <a:avLst>
                <a:gd name="adj" fmla="val 23373"/>
              </a:avLst>
            </a:prstGeom>
            <a:solidFill>
              <a:schemeClr val="bg1"/>
            </a:solidFill>
            <a:ln w="28575">
              <a:solidFill>
                <a:srgbClr val="FCCC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0000"/>
                </a:lnSpc>
                <a:spcBef>
                  <a:spcPct val="20000"/>
                </a:spcBef>
              </a:pPr>
              <a:r>
                <a:rPr lang="ko-KR" altLang="en-US" sz="2500" spc="-150" dirty="0" smtClean="0">
                  <a:solidFill>
                    <a:schemeClr val="tx1">
                      <a:lumMod val="50000"/>
                    </a:schemeClr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텔레비전 시청 시간을 줄입니다</a:t>
              </a:r>
              <a:r>
                <a:rPr lang="en-US" altLang="ko-KR" sz="2500" spc="-150" dirty="0" smtClean="0">
                  <a:solidFill>
                    <a:schemeClr val="tx1">
                      <a:lumMod val="50000"/>
                    </a:schemeClr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.</a:t>
              </a:r>
              <a:endParaRPr lang="ko-KR" altLang="en-US" sz="2500" spc="-150" dirty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backgroundMark x1="80909" y1="87500" x2="92727" y2="70536"/>
                          <a14:backgroundMark x1="84545" y1="7143" x2="98182" y2="20536"/>
                          <a14:backgroundMark x1="82727" y1="18750" x2="89091" y2="2678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2327" y="2090673"/>
              <a:ext cx="759943" cy="773761"/>
            </a:xfrm>
            <a:prstGeom prst="ellipse">
              <a:avLst/>
            </a:prstGeom>
          </p:spPr>
        </p:pic>
      </p:grpSp>
      <p:grpSp>
        <p:nvGrpSpPr>
          <p:cNvPr id="32" name="그룹 31"/>
          <p:cNvGrpSpPr/>
          <p:nvPr/>
        </p:nvGrpSpPr>
        <p:grpSpPr>
          <a:xfrm>
            <a:off x="469933" y="3440507"/>
            <a:ext cx="8263311" cy="768838"/>
            <a:chOff x="421840" y="3016410"/>
            <a:chExt cx="8263311" cy="768838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1065694" y="3062736"/>
              <a:ext cx="7619457" cy="677011"/>
            </a:xfrm>
            <a:prstGeom prst="roundRect">
              <a:avLst>
                <a:gd name="adj" fmla="val 23373"/>
              </a:avLst>
            </a:prstGeom>
            <a:solidFill>
              <a:schemeClr val="bg1"/>
            </a:solidFill>
            <a:ln w="28575">
              <a:solidFill>
                <a:srgbClr val="FCCC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0000"/>
                </a:lnSpc>
                <a:spcBef>
                  <a:spcPct val="20000"/>
                </a:spcBef>
              </a:pPr>
              <a:r>
                <a:rPr lang="ko-KR" altLang="en-US" sz="2500" spc="-150" dirty="0" smtClean="0">
                  <a:solidFill>
                    <a:schemeClr val="tx1">
                      <a:lumMod val="50000"/>
                    </a:schemeClr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가전제품 절전 기능을 사용합니다</a:t>
              </a:r>
              <a:r>
                <a:rPr lang="en-US" altLang="ko-KR" sz="2500" spc="-150" dirty="0" smtClean="0">
                  <a:solidFill>
                    <a:schemeClr val="tx1">
                      <a:lumMod val="50000"/>
                    </a:schemeClr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.</a:t>
              </a:r>
              <a:endParaRPr lang="ko-KR" altLang="en-US" sz="2500" spc="-150" dirty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100000">
                          <a14:backgroundMark x1="83333" y1="12281" x2="98246" y2="36842"/>
                          <a14:backgroundMark x1="80702" y1="18421" x2="90351" y2="28070"/>
                          <a14:backgroundMark x1="79825" y1="86842" x2="93860" y2="6754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1840" y="3016410"/>
              <a:ext cx="768838" cy="768838"/>
            </a:xfrm>
            <a:prstGeom prst="rect">
              <a:avLst/>
            </a:prstGeom>
          </p:spPr>
        </p:pic>
      </p:grpSp>
      <p:sp>
        <p:nvSpPr>
          <p:cNvPr id="36" name="타원 35"/>
          <p:cNvSpPr/>
          <p:nvPr/>
        </p:nvSpPr>
        <p:spPr>
          <a:xfrm>
            <a:off x="1823511" y="344763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8610872" y="376202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302058" y="1371943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AA98EB0-F051-4112-BB37-3D153EBAD954}"/>
              </a:ext>
            </a:extLst>
          </p:cNvPr>
          <p:cNvGrpSpPr/>
          <p:nvPr/>
        </p:nvGrpSpPr>
        <p:grpSpPr>
          <a:xfrm>
            <a:off x="3971066" y="4578259"/>
            <a:ext cx="1402415" cy="320042"/>
            <a:chOff x="4915693" y="4615244"/>
            <a:chExt cx="1402415" cy="320042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24C5102E-BEAE-407C-8815-52706CD41000}"/>
                </a:ext>
              </a:extLst>
            </p:cNvPr>
            <p:cNvGrpSpPr/>
            <p:nvPr/>
          </p:nvGrpSpPr>
          <p:grpSpPr>
            <a:xfrm>
              <a:off x="5196841" y="4615244"/>
              <a:ext cx="1121267" cy="320042"/>
              <a:chOff x="2272637" y="5006256"/>
              <a:chExt cx="1121267" cy="320042"/>
            </a:xfrm>
          </p:grpSpPr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696B9B9D-ABDD-4251-A90B-25362BBB0E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26319" t="87963" r="61781" b="4606"/>
              <a:stretch/>
            </p:blipFill>
            <p:spPr>
              <a:xfrm>
                <a:off x="2272637" y="5008732"/>
                <a:ext cx="779296" cy="317566"/>
              </a:xfrm>
              <a:prstGeom prst="rect">
                <a:avLst/>
              </a:prstGeom>
            </p:spPr>
          </p:pic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C29DBB3D-C883-479D-B258-178CAC9C5C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73283" t="87905" r="21923" b="4606"/>
              <a:stretch/>
            </p:blipFill>
            <p:spPr>
              <a:xfrm>
                <a:off x="3079896" y="5006256"/>
                <a:ext cx="314008" cy="320041"/>
              </a:xfrm>
              <a:prstGeom prst="rect">
                <a:avLst/>
              </a:prstGeom>
            </p:spPr>
          </p:pic>
        </p:grp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C8880510-0FCE-44A3-A860-961BC3BFC9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22010" t="87905" r="73334" b="4704"/>
            <a:stretch/>
          </p:blipFill>
          <p:spPr>
            <a:xfrm>
              <a:off x="4915693" y="4619435"/>
              <a:ext cx="304932" cy="315850"/>
            </a:xfrm>
            <a:prstGeom prst="rect">
              <a:avLst/>
            </a:prstGeom>
          </p:spPr>
        </p:pic>
      </p:grpSp>
      <p:sp>
        <p:nvSpPr>
          <p:cNvPr id="58" name="타원 57"/>
          <p:cNvSpPr/>
          <p:nvPr/>
        </p:nvSpPr>
        <p:spPr>
          <a:xfrm>
            <a:off x="3730877" y="4627176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8493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환경 위기를 </a:t>
            </a:r>
            <a:r>
              <a:rPr lang="ko-KR" altLang="en-US" dirty="0" smtClean="0"/>
              <a:t>이겨 낼 </a:t>
            </a:r>
            <a:r>
              <a:rPr lang="ko-KR" altLang="en-US" dirty="0"/>
              <a:t>방법 생각하기</a:t>
            </a:r>
          </a:p>
          <a:p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smtClean="0"/>
              <a:t>duk_04_07_0002_201</a:t>
            </a:r>
            <a:endParaRPr lang="ko-KR" alt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[201_</a:t>
            </a:r>
            <a:r>
              <a:rPr lang="ko-KR" altLang="en-US" dirty="0"/>
              <a:t>실천 쑥쑥</a:t>
            </a:r>
            <a:r>
              <a:rPr lang="en-US" altLang="ko-KR" dirty="0"/>
              <a:t>_</a:t>
            </a:r>
            <a:r>
              <a:rPr lang="ko-KR" altLang="en-US" dirty="0" err="1">
                <a:solidFill>
                  <a:srgbClr val="FF6600"/>
                </a:solidFill>
              </a:rPr>
              <a:t>풀팝업</a:t>
            </a:r>
            <a:r>
              <a:rPr lang="en-US" altLang="ko-KR" dirty="0">
                <a:solidFill>
                  <a:srgbClr val="FF6600"/>
                </a:solidFill>
              </a:rPr>
              <a:t>_</a:t>
            </a:r>
            <a:r>
              <a:rPr lang="ko-KR" altLang="en-US" dirty="0" err="1" smtClean="0">
                <a:solidFill>
                  <a:srgbClr val="FF6600"/>
                </a:solidFill>
              </a:rPr>
              <a:t>이너탭</a:t>
            </a:r>
            <a:r>
              <a:rPr lang="en-US" altLang="ko-KR" dirty="0" smtClean="0">
                <a:solidFill>
                  <a:srgbClr val="FF6600"/>
                </a:solidFill>
              </a:rPr>
              <a:t>2</a:t>
            </a:r>
            <a:r>
              <a:rPr lang="en-US" altLang="ko-KR" dirty="0" smtClean="0"/>
              <a:t>]</a:t>
            </a:r>
            <a:endParaRPr lang="en-US" altLang="ko-KR" dirty="0"/>
          </a:p>
          <a:p>
            <a:r>
              <a:rPr lang="ko-KR" altLang="en-US" dirty="0"/>
              <a:t>타이틀 </a:t>
            </a:r>
            <a:endParaRPr lang="en-US" altLang="ko-KR" dirty="0"/>
          </a:p>
          <a:p>
            <a:r>
              <a:rPr lang="en-US" altLang="ko-KR" dirty="0"/>
              <a:t>X </a:t>
            </a:r>
            <a:r>
              <a:rPr lang="ko-KR" altLang="en-US" dirty="0"/>
              <a:t>버튼 </a:t>
            </a:r>
            <a:r>
              <a:rPr lang="ko-KR" altLang="en-US" dirty="0" err="1"/>
              <a:t>클릭시</a:t>
            </a:r>
            <a:r>
              <a:rPr lang="ko-KR" altLang="en-US" dirty="0"/>
              <a:t> 이전 슬라이드로 이동</a:t>
            </a:r>
            <a:r>
              <a:rPr lang="en-US" altLang="ko-KR"/>
              <a:t>(</a:t>
            </a:r>
            <a:r>
              <a:rPr lang="en-US" altLang="ko-KR" smtClean="0"/>
              <a:t>10 </a:t>
            </a:r>
            <a:r>
              <a:rPr lang="ko-KR" altLang="en-US" dirty="0"/>
              <a:t>페이지 참고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숫자 버튼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클릭 시 텍스트 박스 노출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재클릭</a:t>
            </a:r>
            <a:r>
              <a:rPr lang="ko-KR" altLang="en-US" dirty="0"/>
              <a:t> 시 텍스트 박스 사라짐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버튼 마우스 오버 효과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 err="1"/>
              <a:t>이너탭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endParaRPr lang="ko-KR" altLang="en-US" i="1" dirty="0"/>
          </a:p>
          <a:p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/>
              <a:t>https://e.tsherpa.co.kr/webdata/multimedia/Flash/2024/curri/proto-ton_2024/proto_km/proto_ton_015_101.html</a:t>
            </a:r>
            <a:endParaRPr lang="ko-KR" altLang="en-US"/>
          </a:p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0" y="227200"/>
            <a:ext cx="9353974" cy="4557096"/>
            <a:chOff x="0" y="216508"/>
            <a:chExt cx="9353974" cy="4773502"/>
          </a:xfrm>
        </p:grpSpPr>
        <p:sp>
          <p:nvSpPr>
            <p:cNvPr id="2" name="직사각형 1"/>
            <p:cNvSpPr/>
            <p:nvPr/>
          </p:nvSpPr>
          <p:spPr>
            <a:xfrm>
              <a:off x="0" y="227199"/>
              <a:ext cx="9353974" cy="47628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693" y="227196"/>
              <a:ext cx="476281" cy="476090"/>
            </a:xfrm>
            <a:prstGeom prst="rect">
              <a:avLst/>
            </a:prstGeom>
          </p:spPr>
        </p:pic>
        <p:grpSp>
          <p:nvGrpSpPr>
            <p:cNvPr id="17" name="그룹 16"/>
            <p:cNvGrpSpPr/>
            <p:nvPr/>
          </p:nvGrpSpPr>
          <p:grpSpPr>
            <a:xfrm>
              <a:off x="2820960" y="216508"/>
              <a:ext cx="3590134" cy="495487"/>
              <a:chOff x="2145174" y="796814"/>
              <a:chExt cx="1963746" cy="324196"/>
            </a:xfrm>
          </p:grpSpPr>
          <p:grpSp>
            <p:nvGrpSpPr>
              <p:cNvPr id="18" name="그룹 17"/>
              <p:cNvGrpSpPr/>
              <p:nvPr/>
            </p:nvGrpSpPr>
            <p:grpSpPr>
              <a:xfrm>
                <a:off x="2145174" y="796814"/>
                <a:ext cx="1963746" cy="324196"/>
                <a:chOff x="2114549" y="792163"/>
                <a:chExt cx="1963746" cy="324196"/>
              </a:xfrm>
            </p:grpSpPr>
            <p:pic>
              <p:nvPicPr>
                <p:cNvPr id="20" name="그림 1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14549" y="792163"/>
                  <a:ext cx="247650" cy="324196"/>
                </a:xfrm>
                <a:prstGeom prst="rect">
                  <a:avLst/>
                </a:prstGeom>
              </p:spPr>
            </p:pic>
            <p:pic>
              <p:nvPicPr>
                <p:cNvPr id="21" name="그림 2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30645" y="792163"/>
                  <a:ext cx="247650" cy="324196"/>
                </a:xfrm>
                <a:prstGeom prst="rect">
                  <a:avLst/>
                </a:prstGeom>
              </p:spPr>
            </p:pic>
          </p:grpSp>
          <p:sp>
            <p:nvSpPr>
              <p:cNvPr id="19" name="직사각형 18"/>
              <p:cNvSpPr/>
              <p:nvPr/>
            </p:nvSpPr>
            <p:spPr>
              <a:xfrm>
                <a:off x="2390328" y="796880"/>
                <a:ext cx="1475229" cy="324130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ko-KR" altLang="en-US" sz="2200" spc="-150" dirty="0" smtClean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타이틀 </a:t>
                </a:r>
                <a:r>
                  <a:rPr lang="en-US" altLang="ko-KR" sz="2200" spc="-150" dirty="0" smtClean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22pt</a:t>
                </a:r>
                <a:endParaRPr lang="ko-KR" altLang="en-US" sz="2200" spc="-15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</p:grpSp>
      <p:grpSp>
        <p:nvGrpSpPr>
          <p:cNvPr id="15" name="그룹 14"/>
          <p:cNvGrpSpPr/>
          <p:nvPr/>
        </p:nvGrpSpPr>
        <p:grpSpPr>
          <a:xfrm>
            <a:off x="2099580" y="226521"/>
            <a:ext cx="5140711" cy="495687"/>
            <a:chOff x="2145174" y="796814"/>
            <a:chExt cx="1963746" cy="324197"/>
          </a:xfrm>
        </p:grpSpPr>
        <p:grpSp>
          <p:nvGrpSpPr>
            <p:cNvPr id="22" name="그룹 21"/>
            <p:cNvGrpSpPr/>
            <p:nvPr/>
          </p:nvGrpSpPr>
          <p:grpSpPr>
            <a:xfrm>
              <a:off x="2145174" y="796814"/>
              <a:ext cx="1963746" cy="324196"/>
              <a:chOff x="2114549" y="792163"/>
              <a:chExt cx="1963746" cy="324196"/>
            </a:xfrm>
          </p:grpSpPr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4549" y="792163"/>
                <a:ext cx="247650" cy="324196"/>
              </a:xfrm>
              <a:prstGeom prst="rect">
                <a:avLst/>
              </a:prstGeom>
            </p:spPr>
          </p:pic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0645" y="792163"/>
                <a:ext cx="247650" cy="324196"/>
              </a:xfrm>
              <a:prstGeom prst="rect">
                <a:avLst/>
              </a:prstGeom>
            </p:spPr>
          </p:pic>
        </p:grpSp>
        <p:sp>
          <p:nvSpPr>
            <p:cNvPr id="23" name="직사각형 22"/>
            <p:cNvSpPr/>
            <p:nvPr/>
          </p:nvSpPr>
          <p:spPr>
            <a:xfrm>
              <a:off x="2390326" y="796881"/>
              <a:ext cx="1475229" cy="32413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2200" spc="-150" smtClean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가정에서 에너지를 절약하는 방법</a:t>
              </a:r>
              <a:endParaRPr lang="ko-KR" altLang="en-US" sz="2200" spc="-15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36" name="타원 35"/>
          <p:cNvSpPr/>
          <p:nvPr/>
        </p:nvSpPr>
        <p:spPr>
          <a:xfrm>
            <a:off x="1823511" y="344763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8610872" y="376202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552180" y="2932216"/>
            <a:ext cx="8240187" cy="677823"/>
            <a:chOff x="382150" y="1237836"/>
            <a:chExt cx="7819810" cy="677823"/>
          </a:xfrm>
        </p:grpSpPr>
        <p:sp>
          <p:nvSpPr>
            <p:cNvPr id="51" name="모서리가 둥근 직사각형 50"/>
            <p:cNvSpPr/>
            <p:nvPr/>
          </p:nvSpPr>
          <p:spPr>
            <a:xfrm>
              <a:off x="1004148" y="1238648"/>
              <a:ext cx="7197812" cy="677011"/>
            </a:xfrm>
            <a:prstGeom prst="roundRect">
              <a:avLst>
                <a:gd name="adj" fmla="val 23373"/>
              </a:avLst>
            </a:prstGeom>
            <a:solidFill>
              <a:schemeClr val="bg1"/>
            </a:solidFill>
            <a:ln w="28575">
              <a:solidFill>
                <a:srgbClr val="FCCC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0000"/>
                </a:lnSpc>
                <a:spcBef>
                  <a:spcPct val="20000"/>
                </a:spcBef>
              </a:pPr>
              <a:r>
                <a:rPr lang="ko-KR" altLang="en-US" sz="2500" spc="-150" dirty="0" smtClean="0">
                  <a:solidFill>
                    <a:schemeClr val="tx1">
                      <a:lumMod val="50000"/>
                    </a:schemeClr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적정 실내 온도를 유지합니다</a:t>
              </a:r>
              <a:r>
                <a:rPr lang="en-US" altLang="ko-KR" sz="2500" spc="-150" dirty="0" smtClean="0">
                  <a:solidFill>
                    <a:schemeClr val="tx1">
                      <a:lumMod val="50000"/>
                    </a:schemeClr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.</a:t>
              </a:r>
              <a:endParaRPr lang="ko-KR" altLang="en-US" sz="2500" spc="-150" dirty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5"/>
            <a:srcRect l="12258" t="7270" r="13466" b="7356"/>
            <a:stretch/>
          </p:blipFill>
          <p:spPr>
            <a:xfrm>
              <a:off x="382150" y="1237836"/>
              <a:ext cx="681698" cy="661122"/>
            </a:xfrm>
            <a:prstGeom prst="ellipse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AA98EB0-F051-4112-BB37-3D153EBAD954}"/>
              </a:ext>
            </a:extLst>
          </p:cNvPr>
          <p:cNvGrpSpPr/>
          <p:nvPr/>
        </p:nvGrpSpPr>
        <p:grpSpPr>
          <a:xfrm>
            <a:off x="3971066" y="4578259"/>
            <a:ext cx="1402415" cy="320041"/>
            <a:chOff x="4915693" y="4615244"/>
            <a:chExt cx="1402415" cy="320041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C29DBB3D-C883-479D-B258-178CAC9C5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3283" t="87905" r="21923" b="4606"/>
            <a:stretch/>
          </p:blipFill>
          <p:spPr>
            <a:xfrm>
              <a:off x="6004100" y="4615244"/>
              <a:ext cx="314008" cy="320041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C8880510-0FCE-44A3-A860-961BC3BFC9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2010" t="87905" r="73334" b="4704"/>
            <a:stretch/>
          </p:blipFill>
          <p:spPr>
            <a:xfrm>
              <a:off x="4915693" y="4619435"/>
              <a:ext cx="304932" cy="315850"/>
            </a:xfrm>
            <a:prstGeom prst="rect">
              <a:avLst/>
            </a:prstGeom>
          </p:spPr>
        </p:pic>
      </p:grpSp>
      <p:grpSp>
        <p:nvGrpSpPr>
          <p:cNvPr id="43" name="그룹 42"/>
          <p:cNvGrpSpPr/>
          <p:nvPr/>
        </p:nvGrpSpPr>
        <p:grpSpPr>
          <a:xfrm>
            <a:off x="552180" y="1798491"/>
            <a:ext cx="8240187" cy="677011"/>
            <a:chOff x="504944" y="3965583"/>
            <a:chExt cx="8240187" cy="677011"/>
          </a:xfrm>
        </p:grpSpPr>
        <p:sp>
          <p:nvSpPr>
            <p:cNvPr id="44" name="모서리가 둥근 직사각형 43"/>
            <p:cNvSpPr/>
            <p:nvPr/>
          </p:nvSpPr>
          <p:spPr>
            <a:xfrm>
              <a:off x="1083514" y="3965583"/>
              <a:ext cx="7661617" cy="677011"/>
            </a:xfrm>
            <a:prstGeom prst="roundRect">
              <a:avLst>
                <a:gd name="adj" fmla="val 23373"/>
              </a:avLst>
            </a:prstGeom>
            <a:solidFill>
              <a:schemeClr val="bg1"/>
            </a:solidFill>
            <a:ln w="28575">
              <a:solidFill>
                <a:srgbClr val="FCCC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0000"/>
                </a:lnSpc>
                <a:spcBef>
                  <a:spcPct val="20000"/>
                </a:spcBef>
              </a:pPr>
              <a:r>
                <a:rPr lang="ko-KR" altLang="en-US" sz="2500" spc="-150" dirty="0" smtClean="0">
                  <a:solidFill>
                    <a:schemeClr val="tx1">
                      <a:lumMod val="50000"/>
                    </a:schemeClr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양칫물은 컵에 받아서 사용합니다</a:t>
              </a:r>
              <a:r>
                <a:rPr lang="en-US" altLang="ko-KR" sz="2500" spc="-150" dirty="0" smtClean="0">
                  <a:solidFill>
                    <a:schemeClr val="tx1">
                      <a:lumMod val="50000"/>
                    </a:schemeClr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.</a:t>
              </a:r>
              <a:endParaRPr lang="ko-KR" altLang="en-US" sz="2500" spc="-150" dirty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8"/>
            <a:srcRect l="4272" t="5737" r="7557" b="6092"/>
            <a:stretch/>
          </p:blipFill>
          <p:spPr>
            <a:xfrm>
              <a:off x="504944" y="3990614"/>
              <a:ext cx="655853" cy="643708"/>
            </a:xfrm>
            <a:prstGeom prst="ellipse">
              <a:avLst/>
            </a:prstGeom>
          </p:spPr>
        </p:pic>
      </p:grpSp>
      <p:sp>
        <p:nvSpPr>
          <p:cNvPr id="38" name="타원 37"/>
          <p:cNvSpPr/>
          <p:nvPr/>
        </p:nvSpPr>
        <p:spPr>
          <a:xfrm>
            <a:off x="361181" y="1947500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730877" y="4627176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96B9B9D-ABDD-4251-A90B-25362BBB0E8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319" t="87963" r="61781" b="4606"/>
          <a:stretch/>
        </p:blipFill>
        <p:spPr>
          <a:xfrm flipH="1">
            <a:off x="4303975" y="4597993"/>
            <a:ext cx="779296" cy="31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1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지구의 환경 위기를 이겨 낼 수 있는 방법을 이야기해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 smtClean="0"/>
              <a:t>환경 위기를 이겨 낼 방법 생각하기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smtClean="0"/>
              <a:t>duk_04_07_0002_201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[201_ </a:t>
            </a:r>
            <a:r>
              <a:rPr lang="ko-KR" altLang="en-US" dirty="0" smtClean="0"/>
              <a:t>실천 쑥쑥</a:t>
            </a:r>
            <a:r>
              <a:rPr lang="en-US" altLang="ko-KR"/>
              <a:t>_</a:t>
            </a:r>
            <a:r>
              <a:rPr lang="ko-KR" altLang="en-US" smtClean="0">
                <a:solidFill>
                  <a:srgbClr val="FF6600"/>
                </a:solidFill>
              </a:rPr>
              <a:t>이너탭</a:t>
            </a:r>
            <a:r>
              <a:rPr lang="en-US" altLang="ko-KR" smtClean="0">
                <a:solidFill>
                  <a:srgbClr val="FF6600"/>
                </a:solidFill>
              </a:rPr>
              <a:t>4</a:t>
            </a:r>
            <a:r>
              <a:rPr lang="en-US" altLang="ko-KR" smtClean="0"/>
              <a:t>]</a:t>
            </a:r>
            <a:endParaRPr lang="en-US" altLang="ko-KR" dirty="0" smtClean="0"/>
          </a:p>
          <a:p>
            <a:r>
              <a:rPr lang="ko-KR" altLang="en-US"/>
              <a:t>삽화 </a:t>
            </a:r>
            <a:r>
              <a:rPr lang="en-US" altLang="ko-KR"/>
              <a:t>+ </a:t>
            </a:r>
            <a:r>
              <a:rPr lang="ko-KR" altLang="en-US"/>
              <a:t>텍스트</a:t>
            </a:r>
            <a:endParaRPr lang="en-US" altLang="ko-KR"/>
          </a:p>
          <a:p>
            <a:r>
              <a:rPr lang="ko-KR" altLang="en-US"/>
              <a:t>추가 자료 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버튼 클릭 시 추가 자료 박스 노출</a:t>
            </a:r>
            <a:r>
              <a:rPr lang="en-US" altLang="ko-KR"/>
              <a:t>(</a:t>
            </a:r>
            <a:r>
              <a:rPr lang="ko-KR" altLang="en-US"/>
              <a:t>페이지</a:t>
            </a:r>
            <a:r>
              <a:rPr lang="en-US" altLang="ko-KR" smtClean="0">
                <a:solidFill>
                  <a:srgbClr val="FF0000"/>
                </a:solidFill>
              </a:rPr>
              <a:t>14~15</a:t>
            </a:r>
            <a:r>
              <a:rPr lang="ko-KR" altLang="en-US" smtClean="0">
                <a:solidFill>
                  <a:schemeClr val="tx1"/>
                </a:solidFill>
              </a:rPr>
              <a:t>참고</a:t>
            </a:r>
            <a:r>
              <a:rPr lang="en-US" altLang="ko-KR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mtClean="0"/>
              <a:t>3. </a:t>
            </a:r>
            <a:r>
              <a:rPr lang="ko-KR" altLang="en-US" smtClean="0"/>
              <a:t>이너탭 </a:t>
            </a:r>
            <a:r>
              <a:rPr lang="en-US" altLang="ko-KR"/>
              <a:t>4</a:t>
            </a:r>
            <a:r>
              <a:rPr lang="ko-KR" altLang="en-US"/>
              <a:t>개</a:t>
            </a:r>
            <a:endParaRPr lang="en-US" altLang="ko-KR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ko-KR" altLang="en-US" smtClean="0"/>
              <a:t>분리수거 </a:t>
            </a:r>
            <a:r>
              <a:rPr lang="ko-KR" altLang="en-US"/>
              <a:t>하는 아이</a:t>
            </a:r>
            <a:r>
              <a:rPr lang="en-US" altLang="ko-KR"/>
              <a:t>.png</a:t>
            </a:r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3606435" y="4617688"/>
            <a:ext cx="2168801" cy="321612"/>
            <a:chOff x="476955" y="3619518"/>
            <a:chExt cx="2168801" cy="321612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88F4B5F2-A678-4116-A1E7-8342722B11CA}"/>
                </a:ext>
              </a:extLst>
            </p:cNvPr>
            <p:cNvGrpSpPr/>
            <p:nvPr/>
          </p:nvGrpSpPr>
          <p:grpSpPr>
            <a:xfrm>
              <a:off x="476955" y="3620229"/>
              <a:ext cx="2168801" cy="320042"/>
              <a:chOff x="4915693" y="4615244"/>
              <a:chExt cx="2168801" cy="320042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462CD07A-A27E-43D3-978C-1D1830C06946}"/>
                  </a:ext>
                </a:extLst>
              </p:cNvPr>
              <p:cNvGrpSpPr/>
              <p:nvPr/>
            </p:nvGrpSpPr>
            <p:grpSpPr>
              <a:xfrm>
                <a:off x="6343786" y="4615244"/>
                <a:ext cx="740708" cy="320042"/>
                <a:chOff x="3419582" y="5006256"/>
                <a:chExt cx="740708" cy="320042"/>
              </a:xfrm>
            </p:grpSpPr>
            <p:pic>
              <p:nvPicPr>
                <p:cNvPr id="41" name="그림 40">
                  <a:extLst>
                    <a:ext uri="{FF2B5EF4-FFF2-40B4-BE49-F238E27FC236}">
                      <a16:creationId xmlns:a16="http://schemas.microsoft.com/office/drawing/2014/main" id="{9F92D818-C425-45EA-9EBE-EE7AD4265E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73283" t="87905" r="21923" b="4606"/>
                <a:stretch/>
              </p:blipFill>
              <p:spPr>
                <a:xfrm>
                  <a:off x="3846282" y="5006256"/>
                  <a:ext cx="314008" cy="320041"/>
                </a:xfrm>
                <a:prstGeom prst="rect">
                  <a:avLst/>
                </a:prstGeom>
              </p:spPr>
            </p:pic>
            <p:pic>
              <p:nvPicPr>
                <p:cNvPr id="53" name="그림 52">
                  <a:extLst>
                    <a:ext uri="{FF2B5EF4-FFF2-40B4-BE49-F238E27FC236}">
                      <a16:creationId xmlns:a16="http://schemas.microsoft.com/office/drawing/2014/main" id="{76FC359C-CAF7-4B21-AA02-F088F1AF48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6319" t="87963" r="67585" b="4606"/>
                <a:stretch/>
              </p:blipFill>
              <p:spPr>
                <a:xfrm>
                  <a:off x="3419582" y="5008732"/>
                  <a:ext cx="399186" cy="317566"/>
                </a:xfrm>
                <a:prstGeom prst="rect">
                  <a:avLst/>
                </a:prstGeom>
              </p:spPr>
            </p:pic>
          </p:grp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B06C8D2F-1CF8-4064-B7D6-109EA4A898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2010" t="87905" r="73334" b="4704"/>
              <a:stretch/>
            </p:blipFill>
            <p:spPr>
              <a:xfrm>
                <a:off x="4915693" y="4619435"/>
                <a:ext cx="304932" cy="315850"/>
              </a:xfrm>
              <a:prstGeom prst="rect">
                <a:avLst/>
              </a:prstGeom>
            </p:spPr>
          </p:pic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1D9B469-39BD-47B3-ABCB-C989905096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316" t="87963" r="55878" b="4606"/>
            <a:stretch/>
          </p:blipFill>
          <p:spPr>
            <a:xfrm>
              <a:off x="1548597" y="3622704"/>
              <a:ext cx="380243" cy="31756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81D9B469-39BD-47B3-ABCB-C989905096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316" t="87963" r="55878" b="4606"/>
            <a:stretch/>
          </p:blipFill>
          <p:spPr>
            <a:xfrm>
              <a:off x="1168196" y="3619518"/>
              <a:ext cx="380243" cy="317566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81D9B469-39BD-47B3-ABCB-C989905096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316" t="87963" r="55878" b="4606"/>
            <a:stretch/>
          </p:blipFill>
          <p:spPr>
            <a:xfrm>
              <a:off x="793298" y="3623564"/>
              <a:ext cx="380243" cy="317566"/>
            </a:xfrm>
            <a:prstGeom prst="rect">
              <a:avLst/>
            </a:prstGeom>
          </p:spPr>
        </p:pic>
      </p:grpSp>
      <p:sp>
        <p:nvSpPr>
          <p:cNvPr id="51" name="텍스트 개체 틀 3"/>
          <p:cNvSpPr txBox="1">
            <a:spLocks/>
          </p:cNvSpPr>
          <p:nvPr/>
        </p:nvSpPr>
        <p:spPr>
          <a:xfrm>
            <a:off x="9343954" y="-531757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000" strike="noStrike" kern="1200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54" name="그룹 53"/>
          <p:cNvGrpSpPr/>
          <p:nvPr/>
        </p:nvGrpSpPr>
        <p:grpSpPr>
          <a:xfrm>
            <a:off x="445091" y="1276421"/>
            <a:ext cx="8414641" cy="3222665"/>
            <a:chOff x="445091" y="1670070"/>
            <a:chExt cx="8311987" cy="3043953"/>
          </a:xfrm>
        </p:grpSpPr>
        <p:sp>
          <p:nvSpPr>
            <p:cNvPr id="55" name="모서리가 둥근 직사각형 54"/>
            <p:cNvSpPr/>
            <p:nvPr/>
          </p:nvSpPr>
          <p:spPr>
            <a:xfrm>
              <a:off x="445091" y="1670070"/>
              <a:ext cx="8311987" cy="3043953"/>
            </a:xfrm>
            <a:prstGeom prst="roundRect">
              <a:avLst>
                <a:gd name="adj" fmla="val 3148"/>
              </a:avLst>
            </a:prstGeom>
            <a:solidFill>
              <a:srgbClr val="FDF3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</a:pPr>
              <a:r>
                <a:rPr lang="ko-KR" altLang="en-US" sz="1500" spc="-5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n-ea"/>
                </a:rPr>
                <a:t>발주 삽화 </a:t>
              </a:r>
              <a:r>
                <a:rPr lang="en-US" altLang="ko-KR" sz="1500" spc="-5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n-ea"/>
                </a:rPr>
                <a:t>#6</a:t>
              </a:r>
              <a:endParaRPr lang="ko-KR" altLang="en-US" sz="1500" spc="-5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endParaRPr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481103" y="1698645"/>
              <a:ext cx="8237404" cy="2072995"/>
            </a:xfrm>
            <a:prstGeom prst="roundRect">
              <a:avLst>
                <a:gd name="adj" fmla="val 7164"/>
              </a:avLst>
            </a:prstGeom>
            <a:solidFill>
              <a:schemeClr val="bg1"/>
            </a:solidFill>
            <a:ln w="28575">
              <a:solidFill>
                <a:srgbClr val="FDF3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  <a:spcBef>
                  <a:spcPct val="20000"/>
                </a:spcBef>
              </a:pPr>
              <a:endParaRPr lang="ko-KR" altLang="en-US" sz="1900" spc="-150" dirty="0">
                <a:solidFill>
                  <a:schemeClr val="tx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57" name="텍스트 개체 틀 3071"/>
            <p:cNvSpPr txBox="1">
              <a:spLocks/>
            </p:cNvSpPr>
            <p:nvPr/>
          </p:nvSpPr>
          <p:spPr>
            <a:xfrm>
              <a:off x="472782" y="3879551"/>
              <a:ext cx="8196271" cy="829740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just" defTabSz="914400" rtl="0" eaLnBrk="1" latinLnBrk="1" hangingPunct="1">
                <a:lnSpc>
                  <a:spcPct val="120000"/>
                </a:lnSpc>
                <a:spcBef>
                  <a:spcPct val="20000"/>
                </a:spcBef>
                <a:buFont typeface="Arial" pitchFamily="34" charset="0"/>
                <a:buNone/>
                <a:defRPr sz="1750" strike="noStrike" kern="1200" spc="-50" baseline="0">
                  <a:solidFill>
                    <a:schemeClr val="tx1">
                      <a:lumMod val="50000"/>
                    </a:schemeClr>
                  </a:solidFill>
                  <a:latin typeface="+mn-ea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ko-KR" altLang="en-US" sz="2500" smtClean="0">
                  <a:solidFill>
                    <a:schemeClr val="tx1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재활용 쓰레기를 분리배출해</a:t>
              </a:r>
              <a:endParaRPr lang="en-US" altLang="ko-KR" sz="250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algn="ctr">
                <a:lnSpc>
                  <a:spcPct val="80000"/>
                </a:lnSpc>
              </a:pPr>
              <a:r>
                <a:rPr lang="ko-KR" altLang="en-US" sz="2500" smtClean="0">
                  <a:solidFill>
                    <a:schemeClr val="tx1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자원을 재활용해요</a:t>
              </a:r>
              <a:r>
                <a:rPr lang="en-US" altLang="ko-KR" sz="2500" smtClean="0">
                  <a:solidFill>
                    <a:schemeClr val="tx1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!</a:t>
              </a:r>
              <a:endParaRPr lang="en-US" altLang="ko-KR" sz="2500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</p:grpSp>
      <p:sp>
        <p:nvSpPr>
          <p:cNvPr id="50" name="타원 49"/>
          <p:cNvSpPr/>
          <p:nvPr/>
        </p:nvSpPr>
        <p:spPr>
          <a:xfrm>
            <a:off x="3341782" y="4629995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96F4520-5194-4934-9440-4B6E3D1A0CE4}"/>
              </a:ext>
            </a:extLst>
          </p:cNvPr>
          <p:cNvGrpSpPr/>
          <p:nvPr/>
        </p:nvGrpSpPr>
        <p:grpSpPr>
          <a:xfrm>
            <a:off x="6855053" y="891998"/>
            <a:ext cx="2435742" cy="331996"/>
            <a:chOff x="3296090" y="5632224"/>
            <a:chExt cx="2200074" cy="331996"/>
          </a:xfrm>
        </p:grpSpPr>
        <p:sp>
          <p:nvSpPr>
            <p:cNvPr id="48" name="모서리가 둥근 직사각형 23">
              <a:extLst>
                <a:ext uri="{FF2B5EF4-FFF2-40B4-BE49-F238E27FC236}">
                  <a16:creationId xmlns:a16="http://schemas.microsoft.com/office/drawing/2014/main" id="{D459F859-0615-49B9-A080-2BA0BB965763}"/>
                </a:ext>
              </a:extLst>
            </p:cNvPr>
            <p:cNvSpPr/>
            <p:nvPr/>
          </p:nvSpPr>
          <p:spPr>
            <a:xfrm>
              <a:off x="3296090" y="5632224"/>
              <a:ext cx="2200074" cy="331996"/>
            </a:xfrm>
            <a:prstGeom prst="roundRect">
              <a:avLst>
                <a:gd name="adj" fmla="val 48558"/>
              </a:avLst>
            </a:prstGeom>
            <a:solidFill>
              <a:srgbClr val="FFBC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200" smtClean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쓰레기를 줄이는 열가지 방법</a:t>
              </a:r>
              <a:endPara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A60F7C51-DDE7-48AE-B9C5-2FE8A25133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091" t="22732" r="70965" b="18052"/>
            <a:stretch/>
          </p:blipFill>
          <p:spPr>
            <a:xfrm>
              <a:off x="3340251" y="5684651"/>
              <a:ext cx="217491" cy="236971"/>
            </a:xfrm>
            <a:prstGeom prst="rect">
              <a:avLst/>
            </a:prstGeom>
          </p:spPr>
        </p:pic>
      </p:grp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8" t="52477" r="70265" b="12049"/>
          <a:stretch/>
        </p:blipFill>
        <p:spPr>
          <a:xfrm>
            <a:off x="3433928" y="1310949"/>
            <a:ext cx="2029800" cy="2308400"/>
          </a:xfrm>
          <a:prstGeom prst="rect">
            <a:avLst/>
          </a:prstGeom>
        </p:spPr>
      </p:pic>
      <p:sp>
        <p:nvSpPr>
          <p:cNvPr id="46" name="타원 45"/>
          <p:cNvSpPr/>
          <p:nvPr/>
        </p:nvSpPr>
        <p:spPr>
          <a:xfrm>
            <a:off x="333720" y="1208724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6618165" y="886988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121701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mtClean="0"/>
              <a:t>지구의 환경 위기를 이겨낼 수 있는 방법을 이야기해 봅시다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 smtClean="0"/>
              <a:t>환경 위기를 이겨 낼 방법 생각하기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smtClean="0"/>
              <a:t>duk_04_07_0002_201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mtClean="0"/>
              <a:t>[</a:t>
            </a:r>
            <a:r>
              <a:rPr lang="en-US" altLang="ko-KR"/>
              <a:t>201_</a:t>
            </a:r>
            <a:r>
              <a:rPr lang="ko-KR" altLang="en-US"/>
              <a:t>실천 쑥쑥</a:t>
            </a:r>
            <a:r>
              <a:rPr lang="en-US" altLang="ko-KR" smtClean="0"/>
              <a:t>_</a:t>
            </a:r>
            <a:r>
              <a:rPr lang="ko-KR" altLang="en-US" smtClean="0">
                <a:solidFill>
                  <a:srgbClr val="FF6600"/>
                </a:solidFill>
              </a:rPr>
              <a:t>풀팝업</a:t>
            </a:r>
            <a:r>
              <a:rPr lang="en-US" altLang="ko-KR">
                <a:solidFill>
                  <a:srgbClr val="FF6600"/>
                </a:solidFill>
              </a:rPr>
              <a:t>_</a:t>
            </a:r>
            <a:r>
              <a:rPr lang="ko-KR" altLang="en-US" smtClean="0">
                <a:solidFill>
                  <a:srgbClr val="FF6600"/>
                </a:solidFill>
              </a:rPr>
              <a:t>이너탭</a:t>
            </a:r>
            <a:r>
              <a:rPr lang="en-US" altLang="ko-KR">
                <a:solidFill>
                  <a:srgbClr val="FF6600"/>
                </a:solidFill>
              </a:rPr>
              <a:t>1</a:t>
            </a:r>
            <a:r>
              <a:rPr lang="en-US" altLang="ko-KR" smtClean="0"/>
              <a:t>]</a:t>
            </a:r>
          </a:p>
          <a:p>
            <a:r>
              <a:rPr lang="ko-KR" altLang="en-US" smtClean="0"/>
              <a:t>풀팝업 타이틀 </a:t>
            </a:r>
            <a:endParaRPr lang="en-US" altLang="ko-KR"/>
          </a:p>
          <a:p>
            <a:r>
              <a:rPr lang="en-US" altLang="ko-KR"/>
              <a:t>X </a:t>
            </a:r>
            <a:r>
              <a:rPr lang="ko-KR" altLang="en-US"/>
              <a:t>버튼 클릭시 이전 슬라이드로 이동</a:t>
            </a:r>
            <a:r>
              <a:rPr lang="en-US" altLang="ko-KR"/>
              <a:t>(</a:t>
            </a:r>
            <a:r>
              <a:rPr lang="en-US" altLang="ko-KR" smtClean="0"/>
              <a:t>13</a:t>
            </a:r>
            <a:r>
              <a:rPr lang="ko-KR" altLang="en-US" smtClean="0"/>
              <a:t> </a:t>
            </a:r>
            <a:r>
              <a:rPr lang="ko-KR" altLang="en-US"/>
              <a:t>페이지 참고</a:t>
            </a:r>
            <a:r>
              <a:rPr lang="en-US" altLang="ko-KR"/>
              <a:t>)</a:t>
            </a:r>
          </a:p>
          <a:p>
            <a:r>
              <a:rPr lang="ko-KR" altLang="en-US"/>
              <a:t>숫자 버튼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클릭 시 텍스트 박스 노출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재클릭 시 텍스트 박스 사라짐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버튼 마우스 오버 </a:t>
            </a:r>
            <a:r>
              <a:rPr lang="ko-KR" altLang="en-US" smtClean="0"/>
              <a:t>효과</a:t>
            </a:r>
            <a:endParaRPr lang="en-US" altLang="ko-KR"/>
          </a:p>
          <a:p>
            <a:pPr marL="0" indent="0">
              <a:buNone/>
            </a:pPr>
            <a:r>
              <a:rPr lang="en-US" altLang="ko-KR" smtClean="0"/>
              <a:t>4. </a:t>
            </a:r>
            <a:r>
              <a:rPr lang="ko-KR" altLang="en-US" smtClean="0"/>
              <a:t>이너탭 </a:t>
            </a:r>
            <a:r>
              <a:rPr lang="en-US" altLang="ko-KR" smtClean="0"/>
              <a:t>3</a:t>
            </a:r>
            <a:r>
              <a:rPr lang="ko-KR" altLang="en-US" smtClean="0"/>
              <a:t>개</a:t>
            </a:r>
            <a:endParaRPr lang="ko-KR" altLang="en-US"/>
          </a:p>
          <a:p>
            <a:endParaRPr lang="ko-KR" altLang="en-US" b="1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smtClean="0"/>
              <a:t>https</a:t>
            </a:r>
            <a:r>
              <a:rPr lang="en-US" altLang="ko-KR"/>
              <a:t>://e.tsherpa.co.kr/webdata/multimedia/Flash/2024/curri/proto-ton_2024/proto_km/proto_ton_015_101.html</a:t>
            </a:r>
            <a:endParaRPr lang="ko-KR" altLang="en-US"/>
          </a:p>
          <a:p>
            <a:endParaRPr lang="ko-KR" altLang="en-US"/>
          </a:p>
          <a:p>
            <a:endParaRPr lang="en-US" altLang="ko-KR" smtClean="0"/>
          </a:p>
          <a:p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745" y="950295"/>
            <a:ext cx="1476746" cy="190724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4150116" y="1342212"/>
            <a:ext cx="4417925" cy="524495"/>
          </a:xfrm>
          <a:prstGeom prst="roundRect">
            <a:avLst/>
          </a:prstGeom>
          <a:solidFill>
            <a:srgbClr val="E7F4F9"/>
          </a:solidFill>
          <a:ln w="28575">
            <a:solidFill>
              <a:srgbClr val="A8D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20000"/>
              </a:spcBef>
            </a:pPr>
            <a:r>
              <a:rPr lang="ko-KR" altLang="en-US" sz="2500" spc="-150" smtClean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재활용 쓰레기를 분리배출해</a:t>
            </a:r>
            <a:endParaRPr lang="ko-KR" altLang="en-US" sz="2500" spc="-150" dirty="0">
              <a:solidFill>
                <a:schemeClr val="tx1">
                  <a:lumMod val="50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31" name="사각형: 둥근 모서리 9">
            <a:extLst>
              <a:ext uri="{FF2B5EF4-FFF2-40B4-BE49-F238E27FC236}">
                <a16:creationId xmlns:a16="http://schemas.microsoft.com/office/drawing/2014/main" id="{AD7D0D31-466F-4E3C-8216-F5B16DEF6BFB}"/>
              </a:ext>
            </a:extLst>
          </p:cNvPr>
          <p:cNvSpPr/>
          <p:nvPr/>
        </p:nvSpPr>
        <p:spPr>
          <a:xfrm>
            <a:off x="4150115" y="2150763"/>
            <a:ext cx="4417925" cy="1751281"/>
          </a:xfrm>
          <a:prstGeom prst="roundRect">
            <a:avLst>
              <a:gd name="adj" fmla="val 9847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spc="-10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자원을 재활용해요</a:t>
            </a:r>
            <a:r>
              <a:rPr lang="en-US" altLang="ko-KR" sz="2500" spc="-10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!</a:t>
            </a:r>
            <a:endParaRPr lang="ko-KR" altLang="en-US" sz="2500" spc="-100" dirty="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64947" y="2875088"/>
            <a:ext cx="388259" cy="335073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 flipH="1">
            <a:off x="3606435" y="4674881"/>
            <a:ext cx="2168801" cy="320753"/>
            <a:chOff x="476955" y="3619518"/>
            <a:chExt cx="2168801" cy="320753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809E1E3-ABFB-439D-AFD7-435529553586}"/>
                </a:ext>
              </a:extLst>
            </p:cNvPr>
            <p:cNvGrpSpPr/>
            <p:nvPr/>
          </p:nvGrpSpPr>
          <p:grpSpPr>
            <a:xfrm>
              <a:off x="476955" y="3620229"/>
              <a:ext cx="2168801" cy="320042"/>
              <a:chOff x="2814645" y="4679681"/>
              <a:chExt cx="2168801" cy="320042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88F4B5F2-A678-4116-A1E7-8342722B11CA}"/>
                  </a:ext>
                </a:extLst>
              </p:cNvPr>
              <p:cNvGrpSpPr/>
              <p:nvPr/>
            </p:nvGrpSpPr>
            <p:grpSpPr>
              <a:xfrm>
                <a:off x="2814645" y="4679681"/>
                <a:ext cx="2168801" cy="320042"/>
                <a:chOff x="4915693" y="4615244"/>
                <a:chExt cx="2168801" cy="320042"/>
              </a:xfrm>
            </p:grpSpPr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462CD07A-A27E-43D3-978C-1D1830C06946}"/>
                    </a:ext>
                  </a:extLst>
                </p:cNvPr>
                <p:cNvGrpSpPr/>
                <p:nvPr/>
              </p:nvGrpSpPr>
              <p:grpSpPr>
                <a:xfrm>
                  <a:off x="5196841" y="4615244"/>
                  <a:ext cx="1887653" cy="320042"/>
                  <a:chOff x="2272637" y="5006256"/>
                  <a:chExt cx="1887653" cy="320042"/>
                </a:xfrm>
              </p:grpSpPr>
              <p:pic>
                <p:nvPicPr>
                  <p:cNvPr id="27" name="그림 26">
                    <a:extLst>
                      <a:ext uri="{FF2B5EF4-FFF2-40B4-BE49-F238E27FC236}">
                        <a16:creationId xmlns:a16="http://schemas.microsoft.com/office/drawing/2014/main" id="{76FC359C-CAF7-4B21-AA02-F088F1AF48B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26319" t="87963" r="67585" b="4606"/>
                  <a:stretch/>
                </p:blipFill>
                <p:spPr>
                  <a:xfrm>
                    <a:off x="2272637" y="5008732"/>
                    <a:ext cx="399186" cy="317566"/>
                  </a:xfrm>
                  <a:prstGeom prst="rect">
                    <a:avLst/>
                  </a:prstGeom>
                </p:spPr>
              </p:pic>
              <p:pic>
                <p:nvPicPr>
                  <p:cNvPr id="28" name="그림 27">
                    <a:extLst>
                      <a:ext uri="{FF2B5EF4-FFF2-40B4-BE49-F238E27FC236}">
                        <a16:creationId xmlns:a16="http://schemas.microsoft.com/office/drawing/2014/main" id="{9F92D818-C425-45EA-9EBE-EE7AD4265E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73283" t="87905" r="21923" b="4606"/>
                  <a:stretch/>
                </p:blipFill>
                <p:spPr>
                  <a:xfrm>
                    <a:off x="3846282" y="5006256"/>
                    <a:ext cx="314008" cy="32004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B06C8D2F-1CF8-4064-B7D6-109EA4A898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22010" t="87905" r="73334" b="4704"/>
                <a:stretch/>
              </p:blipFill>
              <p:spPr>
                <a:xfrm>
                  <a:off x="4915693" y="4619435"/>
                  <a:ext cx="304932" cy="315850"/>
                </a:xfrm>
                <a:prstGeom prst="rect">
                  <a:avLst/>
                </a:prstGeom>
              </p:spPr>
            </p:pic>
          </p:grp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AB94DE46-1F62-4D31-B946-007B35573E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8316" t="87963" r="55878" b="4606"/>
              <a:stretch/>
            </p:blipFill>
            <p:spPr>
              <a:xfrm>
                <a:off x="4261681" y="4682156"/>
                <a:ext cx="380243" cy="317566"/>
              </a:xfrm>
              <a:prstGeom prst="rect">
                <a:avLst/>
              </a:prstGeom>
            </p:spPr>
          </p:pic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1D9B469-39BD-47B3-ABCB-C989905096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8316" t="87963" r="55878" b="4606"/>
            <a:stretch/>
          </p:blipFill>
          <p:spPr>
            <a:xfrm>
              <a:off x="1548597" y="3622704"/>
              <a:ext cx="380243" cy="317566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1D9B469-39BD-47B3-ABCB-C989905096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8316" t="87963" r="55878" b="4606"/>
            <a:stretch/>
          </p:blipFill>
          <p:spPr>
            <a:xfrm>
              <a:off x="1168196" y="3619518"/>
              <a:ext cx="380243" cy="317566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96F4520-5194-4934-9440-4B6E3D1A0CE4}"/>
              </a:ext>
            </a:extLst>
          </p:cNvPr>
          <p:cNvGrpSpPr/>
          <p:nvPr/>
        </p:nvGrpSpPr>
        <p:grpSpPr>
          <a:xfrm>
            <a:off x="8065545" y="893854"/>
            <a:ext cx="1215616" cy="331996"/>
            <a:chOff x="4398164" y="5632224"/>
            <a:chExt cx="1098000" cy="331996"/>
          </a:xfrm>
        </p:grpSpPr>
        <p:sp>
          <p:nvSpPr>
            <p:cNvPr id="33" name="모서리가 둥근 직사각형 23">
              <a:extLst>
                <a:ext uri="{FF2B5EF4-FFF2-40B4-BE49-F238E27FC236}">
                  <a16:creationId xmlns:a16="http://schemas.microsoft.com/office/drawing/2014/main" id="{D459F859-0615-49B9-A080-2BA0BB965763}"/>
                </a:ext>
              </a:extLst>
            </p:cNvPr>
            <p:cNvSpPr/>
            <p:nvPr/>
          </p:nvSpPr>
          <p:spPr>
            <a:xfrm>
              <a:off x="4398164" y="5632224"/>
              <a:ext cx="1098000" cy="331996"/>
            </a:xfrm>
            <a:prstGeom prst="roundRect">
              <a:avLst>
                <a:gd name="adj" fmla="val 48558"/>
              </a:avLst>
            </a:prstGeom>
            <a:solidFill>
              <a:srgbClr val="FFBC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200" smtClean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추가 자료</a:t>
              </a:r>
              <a:endPara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A60F7C51-DDE7-48AE-B9C5-2FE8A25133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9091" t="22732" r="70965" b="18052"/>
            <a:stretch/>
          </p:blipFill>
          <p:spPr>
            <a:xfrm>
              <a:off x="4527812" y="5691094"/>
              <a:ext cx="240875" cy="236971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8" t="52477" r="70265" b="12049"/>
          <a:stretch/>
        </p:blipFill>
        <p:spPr>
          <a:xfrm>
            <a:off x="631173" y="1424689"/>
            <a:ext cx="2632145" cy="2993420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0" y="237689"/>
            <a:ext cx="9353974" cy="4737183"/>
            <a:chOff x="0" y="227196"/>
            <a:chExt cx="9353974" cy="4827142"/>
          </a:xfrm>
        </p:grpSpPr>
        <p:sp>
          <p:nvSpPr>
            <p:cNvPr id="36" name="직사각형 35"/>
            <p:cNvSpPr/>
            <p:nvPr/>
          </p:nvSpPr>
          <p:spPr>
            <a:xfrm>
              <a:off x="0" y="227199"/>
              <a:ext cx="9353974" cy="48271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693" y="227196"/>
              <a:ext cx="476281" cy="476090"/>
            </a:xfrm>
            <a:prstGeom prst="rect">
              <a:avLst/>
            </a:prstGeom>
          </p:spPr>
        </p:pic>
      </p:grpSp>
      <p:grpSp>
        <p:nvGrpSpPr>
          <p:cNvPr id="43" name="그룹 42"/>
          <p:cNvGrpSpPr/>
          <p:nvPr/>
        </p:nvGrpSpPr>
        <p:grpSpPr>
          <a:xfrm>
            <a:off x="2571669" y="242963"/>
            <a:ext cx="4424780" cy="495687"/>
            <a:chOff x="2145174" y="796814"/>
            <a:chExt cx="1963746" cy="324197"/>
          </a:xfrm>
        </p:grpSpPr>
        <p:grpSp>
          <p:nvGrpSpPr>
            <p:cNvPr id="44" name="그룹 43"/>
            <p:cNvGrpSpPr/>
            <p:nvPr/>
          </p:nvGrpSpPr>
          <p:grpSpPr>
            <a:xfrm>
              <a:off x="2145174" y="796814"/>
              <a:ext cx="1963746" cy="324196"/>
              <a:chOff x="2114549" y="792163"/>
              <a:chExt cx="1963746" cy="324196"/>
            </a:xfrm>
          </p:grpSpPr>
          <p:pic>
            <p:nvPicPr>
              <p:cNvPr id="46" name="그림 45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4549" y="792163"/>
                <a:ext cx="247650" cy="324196"/>
              </a:xfrm>
              <a:prstGeom prst="rect">
                <a:avLst/>
              </a:prstGeom>
            </p:spPr>
          </p:pic>
          <p:pic>
            <p:nvPicPr>
              <p:cNvPr id="47" name="그림 46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0645" y="792163"/>
                <a:ext cx="247650" cy="324196"/>
              </a:xfrm>
              <a:prstGeom prst="rect">
                <a:avLst/>
              </a:prstGeom>
            </p:spPr>
          </p:pic>
        </p:grpSp>
        <p:sp>
          <p:nvSpPr>
            <p:cNvPr id="45" name="직사각형 44"/>
            <p:cNvSpPr/>
            <p:nvPr/>
          </p:nvSpPr>
          <p:spPr>
            <a:xfrm>
              <a:off x="2390326" y="796881"/>
              <a:ext cx="1475229" cy="32413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2200" spc="-150" smtClean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쓰레기를 줄이는 열가지 방법</a:t>
              </a:r>
              <a:endParaRPr lang="ko-KR" altLang="en-US" sz="2200" spc="-15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425578" y="2043631"/>
            <a:ext cx="8299679" cy="773761"/>
            <a:chOff x="491540" y="2065383"/>
            <a:chExt cx="7833118" cy="773761"/>
          </a:xfrm>
        </p:grpSpPr>
        <p:sp>
          <p:nvSpPr>
            <p:cNvPr id="101" name="모서리가 둥근 직사각형 100"/>
            <p:cNvSpPr/>
            <p:nvPr/>
          </p:nvSpPr>
          <p:spPr>
            <a:xfrm>
              <a:off x="1130249" y="2132609"/>
              <a:ext cx="7194409" cy="677011"/>
            </a:xfrm>
            <a:prstGeom prst="roundRect">
              <a:avLst>
                <a:gd name="adj" fmla="val 23373"/>
              </a:avLst>
            </a:prstGeom>
            <a:solidFill>
              <a:schemeClr val="bg1"/>
            </a:solidFill>
            <a:ln w="28575">
              <a:solidFill>
                <a:srgbClr val="FCCC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0000"/>
                </a:lnSpc>
                <a:spcBef>
                  <a:spcPct val="20000"/>
                </a:spcBef>
              </a:pPr>
              <a:r>
                <a:rPr lang="ko-KR" altLang="en-US" sz="2500" spc="-150" smtClean="0">
                  <a:solidFill>
                    <a:schemeClr val="tx1">
                      <a:lumMod val="50000"/>
                    </a:schemeClr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되채우기</a:t>
              </a:r>
              <a:r>
                <a:rPr lang="en-US" altLang="ko-KR" sz="2500" spc="-150" smtClean="0">
                  <a:solidFill>
                    <a:schemeClr val="tx1">
                      <a:lumMod val="50000"/>
                    </a:schemeClr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(</a:t>
              </a:r>
              <a:r>
                <a:rPr lang="ko-KR" altLang="en-US" sz="2500" spc="-150" smtClean="0">
                  <a:solidFill>
                    <a:schemeClr val="tx1">
                      <a:lumMod val="50000"/>
                    </a:schemeClr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리필</a:t>
              </a:r>
              <a:r>
                <a:rPr lang="en-US" altLang="ko-KR" sz="2500" spc="-150" smtClean="0">
                  <a:solidFill>
                    <a:schemeClr val="tx1">
                      <a:lumMod val="50000"/>
                    </a:schemeClr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)</a:t>
              </a:r>
              <a:r>
                <a:rPr lang="ko-KR" altLang="en-US" sz="2500" spc="-150">
                  <a:solidFill>
                    <a:schemeClr val="tx1">
                      <a:lumMod val="50000"/>
                    </a:schemeClr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 </a:t>
              </a:r>
              <a:r>
                <a:rPr lang="ko-KR" altLang="en-US" sz="2500" spc="-150" smtClean="0">
                  <a:solidFill>
                    <a:schemeClr val="tx1">
                      <a:lumMod val="50000"/>
                    </a:schemeClr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제품을 사용합니다</a:t>
              </a:r>
              <a:r>
                <a:rPr lang="en-US" altLang="ko-KR" sz="2500" spc="-150" smtClean="0">
                  <a:solidFill>
                    <a:schemeClr val="tx1">
                      <a:lumMod val="50000"/>
                    </a:schemeClr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.</a:t>
              </a:r>
              <a:endParaRPr lang="ko-KR" altLang="en-US" sz="2500" spc="-150" dirty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pic>
          <p:nvPicPr>
            <p:cNvPr id="102" name="그림 101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100000">
                          <a14:backgroundMark x1="80909" y1="87500" x2="92727" y2="70536"/>
                          <a14:backgroundMark x1="84545" y1="7143" x2="98182" y2="20536"/>
                          <a14:backgroundMark x1="82727" y1="18750" x2="89091" y2="2678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1540" y="2065383"/>
              <a:ext cx="759943" cy="773761"/>
            </a:xfrm>
            <a:prstGeom prst="ellipse">
              <a:avLst/>
            </a:prstGeom>
          </p:spPr>
        </p:pic>
      </p:grpSp>
      <p:grpSp>
        <p:nvGrpSpPr>
          <p:cNvPr id="103" name="그룹 102"/>
          <p:cNvGrpSpPr/>
          <p:nvPr/>
        </p:nvGrpSpPr>
        <p:grpSpPr>
          <a:xfrm>
            <a:off x="425578" y="2983496"/>
            <a:ext cx="8308813" cy="768838"/>
            <a:chOff x="501608" y="2977331"/>
            <a:chExt cx="8347378" cy="768838"/>
          </a:xfrm>
        </p:grpSpPr>
        <p:sp>
          <p:nvSpPr>
            <p:cNvPr id="104" name="모서리가 둥근 직사각형 103"/>
            <p:cNvSpPr/>
            <p:nvPr/>
          </p:nvSpPr>
          <p:spPr>
            <a:xfrm>
              <a:off x="1190677" y="3062736"/>
              <a:ext cx="7658309" cy="677011"/>
            </a:xfrm>
            <a:prstGeom prst="roundRect">
              <a:avLst>
                <a:gd name="adj" fmla="val 23373"/>
              </a:avLst>
            </a:prstGeom>
            <a:solidFill>
              <a:schemeClr val="bg1"/>
            </a:solidFill>
            <a:ln w="28575">
              <a:solidFill>
                <a:srgbClr val="FCCC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0000"/>
                </a:lnSpc>
                <a:spcBef>
                  <a:spcPct val="20000"/>
                </a:spcBef>
              </a:pPr>
              <a:r>
                <a:rPr lang="ko-KR" altLang="en-US" sz="2500" spc="-150" smtClean="0">
                  <a:solidFill>
                    <a:schemeClr val="tx1">
                      <a:lumMod val="50000"/>
                    </a:schemeClr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장바구니를 사용합니다</a:t>
              </a:r>
              <a:r>
                <a:rPr lang="en-US" altLang="ko-KR" sz="2500" spc="-150" smtClean="0">
                  <a:solidFill>
                    <a:schemeClr val="tx1">
                      <a:lumMod val="50000"/>
                    </a:schemeClr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.</a:t>
              </a:r>
              <a:endParaRPr lang="ko-KR" altLang="en-US" sz="2500" spc="-150" dirty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pic>
          <p:nvPicPr>
            <p:cNvPr id="105" name="그림 104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0" r="100000">
                          <a14:backgroundMark x1="83333" y1="12281" x2="98246" y2="36842"/>
                          <a14:backgroundMark x1="80702" y1="18421" x2="90351" y2="28070"/>
                          <a14:backgroundMark x1="79825" y1="86842" x2="93860" y2="6754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1608" y="2977331"/>
              <a:ext cx="768838" cy="768838"/>
            </a:xfrm>
            <a:prstGeom prst="rect">
              <a:avLst/>
            </a:prstGeom>
          </p:spPr>
        </p:pic>
      </p:grpSp>
      <p:grpSp>
        <p:nvGrpSpPr>
          <p:cNvPr id="106" name="그룹 105"/>
          <p:cNvGrpSpPr/>
          <p:nvPr/>
        </p:nvGrpSpPr>
        <p:grpSpPr>
          <a:xfrm>
            <a:off x="504821" y="3918439"/>
            <a:ext cx="8229569" cy="677011"/>
            <a:chOff x="584187" y="3965583"/>
            <a:chExt cx="8229569" cy="677011"/>
          </a:xfrm>
        </p:grpSpPr>
        <p:sp>
          <p:nvSpPr>
            <p:cNvPr id="107" name="모서리가 둥근 직사각형 106"/>
            <p:cNvSpPr/>
            <p:nvPr/>
          </p:nvSpPr>
          <p:spPr>
            <a:xfrm>
              <a:off x="1190830" y="3965583"/>
              <a:ext cx="7622926" cy="677011"/>
            </a:xfrm>
            <a:prstGeom prst="roundRect">
              <a:avLst>
                <a:gd name="adj" fmla="val 23373"/>
              </a:avLst>
            </a:prstGeom>
            <a:solidFill>
              <a:schemeClr val="bg1"/>
            </a:solidFill>
            <a:ln w="28575">
              <a:solidFill>
                <a:srgbClr val="FCCC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0000"/>
                </a:lnSpc>
                <a:spcBef>
                  <a:spcPct val="20000"/>
                </a:spcBef>
              </a:pPr>
              <a:r>
                <a:rPr lang="ko-KR" altLang="en-US" sz="2500" spc="-150" smtClean="0">
                  <a:solidFill>
                    <a:schemeClr val="tx1">
                      <a:lumMod val="50000"/>
                    </a:schemeClr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종이 뒷면을 사용합니다</a:t>
              </a:r>
              <a:r>
                <a:rPr lang="en-US" altLang="ko-KR" sz="2500" spc="-150" smtClean="0">
                  <a:solidFill>
                    <a:schemeClr val="tx1">
                      <a:lumMod val="50000"/>
                    </a:schemeClr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.</a:t>
              </a:r>
              <a:endParaRPr lang="ko-KR" altLang="en-US" sz="2500" spc="-150" dirty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pic>
          <p:nvPicPr>
            <p:cNvPr id="108" name="그림 107"/>
            <p:cNvPicPr>
              <a:picLocks noChangeAspect="1"/>
            </p:cNvPicPr>
            <p:nvPr/>
          </p:nvPicPr>
          <p:blipFill rotWithShape="1">
            <a:blip r:embed="rId15"/>
            <a:srcRect l="4272" t="5737" r="7557" b="6092"/>
            <a:stretch/>
          </p:blipFill>
          <p:spPr>
            <a:xfrm>
              <a:off x="584187" y="3982234"/>
              <a:ext cx="655853" cy="643708"/>
            </a:xfrm>
            <a:prstGeom prst="ellipse">
              <a:avLst/>
            </a:prstGeom>
          </p:spPr>
        </p:pic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E91FA379-0D3F-41A6-B773-0B21635E0F84}"/>
              </a:ext>
            </a:extLst>
          </p:cNvPr>
          <p:cNvGrpSpPr/>
          <p:nvPr/>
        </p:nvGrpSpPr>
        <p:grpSpPr>
          <a:xfrm>
            <a:off x="4008500" y="4654831"/>
            <a:ext cx="1775488" cy="320042"/>
            <a:chOff x="4915693" y="4615244"/>
            <a:chExt cx="1775488" cy="320042"/>
          </a:xfrm>
        </p:grpSpPr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7411F47A-9881-4C89-82EE-2516F9D79B2D}"/>
                </a:ext>
              </a:extLst>
            </p:cNvPr>
            <p:cNvGrpSpPr/>
            <p:nvPr/>
          </p:nvGrpSpPr>
          <p:grpSpPr>
            <a:xfrm>
              <a:off x="5196840" y="4615244"/>
              <a:ext cx="1494341" cy="320042"/>
              <a:chOff x="2272636" y="5006256"/>
              <a:chExt cx="1494341" cy="320042"/>
            </a:xfrm>
          </p:grpSpPr>
          <p:pic>
            <p:nvPicPr>
              <p:cNvPr id="114" name="그림 113">
                <a:extLst>
                  <a:ext uri="{FF2B5EF4-FFF2-40B4-BE49-F238E27FC236}">
                    <a16:creationId xmlns:a16="http://schemas.microsoft.com/office/drawing/2014/main" id="{D138F252-8DCD-4837-A3EF-917F1F69AD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6319" t="87963" r="55878" b="4606"/>
              <a:stretch/>
            </p:blipFill>
            <p:spPr>
              <a:xfrm>
                <a:off x="2272636" y="5008732"/>
                <a:ext cx="1165889" cy="317566"/>
              </a:xfrm>
              <a:prstGeom prst="rect">
                <a:avLst/>
              </a:prstGeom>
            </p:spPr>
          </p:pic>
          <p:pic>
            <p:nvPicPr>
              <p:cNvPr id="115" name="그림 114">
                <a:extLst>
                  <a:ext uri="{FF2B5EF4-FFF2-40B4-BE49-F238E27FC236}">
                    <a16:creationId xmlns:a16="http://schemas.microsoft.com/office/drawing/2014/main" id="{0734CC75-C44A-41D3-8DDE-24929A254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73283" t="87905" r="21923" b="4606"/>
              <a:stretch/>
            </p:blipFill>
            <p:spPr>
              <a:xfrm>
                <a:off x="3452969" y="5006256"/>
                <a:ext cx="314008" cy="320041"/>
              </a:xfrm>
              <a:prstGeom prst="rect">
                <a:avLst/>
              </a:prstGeom>
            </p:spPr>
          </p:pic>
        </p:grpSp>
        <p:pic>
          <p:nvPicPr>
            <p:cNvPr id="113" name="그림 112">
              <a:extLst>
                <a:ext uri="{FF2B5EF4-FFF2-40B4-BE49-F238E27FC236}">
                  <a16:creationId xmlns:a16="http://schemas.microsoft.com/office/drawing/2014/main" id="{177176A7-1CBD-4500-94DE-A08D6D3FEB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010" t="87905" r="73334" b="4704"/>
            <a:stretch/>
          </p:blipFill>
          <p:spPr>
            <a:xfrm>
              <a:off x="4915693" y="4619435"/>
              <a:ext cx="304932" cy="315850"/>
            </a:xfrm>
            <a:prstGeom prst="rect">
              <a:avLst/>
            </a:prstGeom>
          </p:spPr>
        </p:pic>
      </p:grpSp>
      <p:sp>
        <p:nvSpPr>
          <p:cNvPr id="54" name="타원 53"/>
          <p:cNvSpPr/>
          <p:nvPr/>
        </p:nvSpPr>
        <p:spPr>
          <a:xfrm>
            <a:off x="2312469" y="349849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8610872" y="376202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241978" y="1096250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3800762" y="4681077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425578" y="1077426"/>
            <a:ext cx="8308814" cy="800101"/>
            <a:chOff x="411507" y="1134206"/>
            <a:chExt cx="8163524" cy="800101"/>
          </a:xfrm>
        </p:grpSpPr>
        <p:sp>
          <p:nvSpPr>
            <p:cNvPr id="64" name="모서리가 둥근 직사각형 63"/>
            <p:cNvSpPr/>
            <p:nvPr/>
          </p:nvSpPr>
          <p:spPr>
            <a:xfrm>
              <a:off x="1088810" y="1186958"/>
              <a:ext cx="7486221" cy="677011"/>
            </a:xfrm>
            <a:prstGeom prst="roundRect">
              <a:avLst>
                <a:gd name="adj" fmla="val 23373"/>
              </a:avLst>
            </a:prstGeom>
            <a:solidFill>
              <a:schemeClr val="bg1"/>
            </a:solidFill>
            <a:ln w="28575">
              <a:solidFill>
                <a:srgbClr val="FCCC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0000"/>
                </a:lnSpc>
                <a:spcBef>
                  <a:spcPct val="20000"/>
                </a:spcBef>
              </a:pPr>
              <a:r>
                <a:rPr lang="ko-KR" altLang="en-US" sz="2500" spc="-150">
                  <a:solidFill>
                    <a:schemeClr val="tx1">
                      <a:lumMod val="50000"/>
                    </a:schemeClr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과대 포장을 하지 않습니다</a:t>
              </a:r>
              <a:r>
                <a:rPr lang="en-US" altLang="ko-KR" sz="2500" spc="-150">
                  <a:solidFill>
                    <a:schemeClr val="tx1">
                      <a:lumMod val="50000"/>
                    </a:schemeClr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.</a:t>
              </a:r>
              <a:endParaRPr lang="ko-KR" altLang="en-US" sz="2500" spc="-150" dirty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0" r="100000">
                          <a14:backgroundMark x1="92105" y1="10526" x2="95614" y2="2632"/>
                          <a14:backgroundMark x1="84211" y1="20175" x2="84211" y2="20175"/>
                          <a14:backgroundMark x1="83333" y1="86842" x2="99123" y2="71053"/>
                          <a14:backgroundMark x1="85088" y1="76316" x2="85088" y2="7631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1507" y="1134206"/>
              <a:ext cx="800101" cy="8001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0975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mtClean="0"/>
              <a:t>지구의 환경 위기를 이겨낼 수 있는 방법을 이야기해 봅시다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 smtClean="0"/>
              <a:t>환경 위기를 이겨 낼 방법 생각하기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smtClean="0"/>
              <a:t>duk_04_07_0002_201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/>
              <a:t>[201_</a:t>
            </a:r>
            <a:r>
              <a:rPr lang="ko-KR" altLang="en-US"/>
              <a:t>실천 쑥쑥</a:t>
            </a:r>
            <a:r>
              <a:rPr lang="en-US" altLang="ko-KR" smtClean="0"/>
              <a:t>_</a:t>
            </a:r>
            <a:r>
              <a:rPr lang="ko-KR" altLang="en-US" smtClean="0">
                <a:solidFill>
                  <a:srgbClr val="FF6600"/>
                </a:solidFill>
              </a:rPr>
              <a:t>풀팝업</a:t>
            </a:r>
            <a:r>
              <a:rPr lang="en-US" altLang="ko-KR">
                <a:solidFill>
                  <a:srgbClr val="FF6600"/>
                </a:solidFill>
              </a:rPr>
              <a:t>_</a:t>
            </a:r>
            <a:r>
              <a:rPr lang="ko-KR" altLang="en-US" smtClean="0">
                <a:solidFill>
                  <a:srgbClr val="FF6600"/>
                </a:solidFill>
              </a:rPr>
              <a:t>이너탭</a:t>
            </a:r>
            <a:r>
              <a:rPr lang="en-US" altLang="ko-KR" smtClean="0">
                <a:solidFill>
                  <a:srgbClr val="FF6600"/>
                </a:solidFill>
              </a:rPr>
              <a:t>2</a:t>
            </a:r>
            <a:r>
              <a:rPr lang="en-US" altLang="ko-KR" smtClean="0"/>
              <a:t>]</a:t>
            </a:r>
            <a:endParaRPr lang="en-US" altLang="ko-KR"/>
          </a:p>
          <a:p>
            <a:r>
              <a:rPr lang="ko-KR" altLang="en-US"/>
              <a:t>풀팝업 타이틀 </a:t>
            </a:r>
            <a:endParaRPr lang="en-US" altLang="ko-KR"/>
          </a:p>
          <a:p>
            <a:r>
              <a:rPr lang="en-US" altLang="ko-KR"/>
              <a:t>X </a:t>
            </a:r>
            <a:r>
              <a:rPr lang="ko-KR" altLang="en-US"/>
              <a:t>버튼 클릭시 이전 슬라이드로 이동</a:t>
            </a:r>
            <a:r>
              <a:rPr lang="en-US" altLang="ko-KR"/>
              <a:t>(13</a:t>
            </a:r>
            <a:r>
              <a:rPr lang="ko-KR" altLang="en-US"/>
              <a:t> 페이지 참고</a:t>
            </a:r>
            <a:r>
              <a:rPr lang="en-US" altLang="ko-KR"/>
              <a:t>)</a:t>
            </a:r>
          </a:p>
          <a:p>
            <a:r>
              <a:rPr lang="ko-KR" altLang="en-US"/>
              <a:t>숫자 버튼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클릭 시 텍스트 박스 노출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재클릭 시 텍스트 박스 사라짐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버튼 마우스 오버 효과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4. </a:t>
            </a:r>
            <a:r>
              <a:rPr lang="ko-KR" altLang="en-US"/>
              <a:t>이너탭 </a:t>
            </a:r>
            <a:r>
              <a:rPr lang="en-US" altLang="ko-KR"/>
              <a:t>3</a:t>
            </a:r>
            <a:r>
              <a:rPr lang="ko-KR" altLang="en-US"/>
              <a:t>개</a:t>
            </a:r>
          </a:p>
          <a:p>
            <a:endParaRPr lang="ko-KR" altLang="en-US" b="1"/>
          </a:p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smtClean="0"/>
              <a:t>https</a:t>
            </a:r>
            <a:r>
              <a:rPr lang="en-US" altLang="ko-KR"/>
              <a:t>://e.tsherpa.co.kr/webdata/multimedia/Flash/2024/curri/proto-ton_2024/proto_km/proto_ton_015_101.html</a:t>
            </a:r>
            <a:endParaRPr lang="ko-KR" altLang="en-US"/>
          </a:p>
          <a:p>
            <a:endParaRPr lang="ko-KR" altLang="en-US"/>
          </a:p>
          <a:p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745" y="950295"/>
            <a:ext cx="1476746" cy="190724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4150116" y="1342212"/>
            <a:ext cx="4417925" cy="524495"/>
          </a:xfrm>
          <a:prstGeom prst="roundRect">
            <a:avLst/>
          </a:prstGeom>
          <a:solidFill>
            <a:srgbClr val="E7F4F9"/>
          </a:solidFill>
          <a:ln w="28575">
            <a:solidFill>
              <a:srgbClr val="A8D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20000"/>
              </a:spcBef>
            </a:pPr>
            <a:r>
              <a:rPr lang="ko-KR" altLang="en-US" sz="2500" spc="-150" smtClean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재활용 쓰레기를 분리배출해</a:t>
            </a:r>
            <a:endParaRPr lang="ko-KR" altLang="en-US" sz="2500" spc="-150" dirty="0">
              <a:solidFill>
                <a:schemeClr val="tx1">
                  <a:lumMod val="50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31" name="사각형: 둥근 모서리 9">
            <a:extLst>
              <a:ext uri="{FF2B5EF4-FFF2-40B4-BE49-F238E27FC236}">
                <a16:creationId xmlns:a16="http://schemas.microsoft.com/office/drawing/2014/main" id="{AD7D0D31-466F-4E3C-8216-F5B16DEF6BFB}"/>
              </a:ext>
            </a:extLst>
          </p:cNvPr>
          <p:cNvSpPr/>
          <p:nvPr/>
        </p:nvSpPr>
        <p:spPr>
          <a:xfrm>
            <a:off x="4150115" y="2150763"/>
            <a:ext cx="4417925" cy="1751281"/>
          </a:xfrm>
          <a:prstGeom prst="roundRect">
            <a:avLst>
              <a:gd name="adj" fmla="val 9847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spc="-10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자원을 재활용해요</a:t>
            </a:r>
            <a:r>
              <a:rPr lang="en-US" altLang="ko-KR" sz="2500" spc="-10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!</a:t>
            </a:r>
            <a:endParaRPr lang="ko-KR" altLang="en-US" sz="2500" spc="-100" dirty="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64947" y="2875088"/>
            <a:ext cx="388259" cy="335073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 flipH="1">
            <a:off x="3606435" y="4674881"/>
            <a:ext cx="2168801" cy="320753"/>
            <a:chOff x="476955" y="3619518"/>
            <a:chExt cx="2168801" cy="320753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809E1E3-ABFB-439D-AFD7-435529553586}"/>
                </a:ext>
              </a:extLst>
            </p:cNvPr>
            <p:cNvGrpSpPr/>
            <p:nvPr/>
          </p:nvGrpSpPr>
          <p:grpSpPr>
            <a:xfrm>
              <a:off x="476955" y="3620229"/>
              <a:ext cx="2168801" cy="320042"/>
              <a:chOff x="2814645" y="4679681"/>
              <a:chExt cx="2168801" cy="320042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88F4B5F2-A678-4116-A1E7-8342722B11CA}"/>
                  </a:ext>
                </a:extLst>
              </p:cNvPr>
              <p:cNvGrpSpPr/>
              <p:nvPr/>
            </p:nvGrpSpPr>
            <p:grpSpPr>
              <a:xfrm>
                <a:off x="2814645" y="4679681"/>
                <a:ext cx="2168801" cy="320042"/>
                <a:chOff x="4915693" y="4615244"/>
                <a:chExt cx="2168801" cy="320042"/>
              </a:xfrm>
            </p:grpSpPr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462CD07A-A27E-43D3-978C-1D1830C06946}"/>
                    </a:ext>
                  </a:extLst>
                </p:cNvPr>
                <p:cNvGrpSpPr/>
                <p:nvPr/>
              </p:nvGrpSpPr>
              <p:grpSpPr>
                <a:xfrm>
                  <a:off x="5196841" y="4615244"/>
                  <a:ext cx="1887653" cy="320042"/>
                  <a:chOff x="2272637" y="5006256"/>
                  <a:chExt cx="1887653" cy="320042"/>
                </a:xfrm>
              </p:grpSpPr>
              <p:pic>
                <p:nvPicPr>
                  <p:cNvPr id="27" name="그림 26">
                    <a:extLst>
                      <a:ext uri="{FF2B5EF4-FFF2-40B4-BE49-F238E27FC236}">
                        <a16:creationId xmlns:a16="http://schemas.microsoft.com/office/drawing/2014/main" id="{76FC359C-CAF7-4B21-AA02-F088F1AF48B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26319" t="87963" r="67585" b="4606"/>
                  <a:stretch/>
                </p:blipFill>
                <p:spPr>
                  <a:xfrm>
                    <a:off x="2272637" y="5008732"/>
                    <a:ext cx="399186" cy="317566"/>
                  </a:xfrm>
                  <a:prstGeom prst="rect">
                    <a:avLst/>
                  </a:prstGeom>
                </p:spPr>
              </p:pic>
              <p:pic>
                <p:nvPicPr>
                  <p:cNvPr id="28" name="그림 27">
                    <a:extLst>
                      <a:ext uri="{FF2B5EF4-FFF2-40B4-BE49-F238E27FC236}">
                        <a16:creationId xmlns:a16="http://schemas.microsoft.com/office/drawing/2014/main" id="{9F92D818-C425-45EA-9EBE-EE7AD4265E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73283" t="87905" r="21923" b="4606"/>
                  <a:stretch/>
                </p:blipFill>
                <p:spPr>
                  <a:xfrm>
                    <a:off x="3846282" y="5006256"/>
                    <a:ext cx="314008" cy="32004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B06C8D2F-1CF8-4064-B7D6-109EA4A898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22010" t="87905" r="73334" b="4704"/>
                <a:stretch/>
              </p:blipFill>
              <p:spPr>
                <a:xfrm>
                  <a:off x="4915693" y="4619435"/>
                  <a:ext cx="304932" cy="315850"/>
                </a:xfrm>
                <a:prstGeom prst="rect">
                  <a:avLst/>
                </a:prstGeom>
              </p:spPr>
            </p:pic>
          </p:grp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AB94DE46-1F62-4D31-B946-007B35573E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8316" t="87963" r="55878" b="4606"/>
              <a:stretch/>
            </p:blipFill>
            <p:spPr>
              <a:xfrm>
                <a:off x="4261681" y="4682156"/>
                <a:ext cx="380243" cy="317566"/>
              </a:xfrm>
              <a:prstGeom prst="rect">
                <a:avLst/>
              </a:prstGeom>
            </p:spPr>
          </p:pic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1D9B469-39BD-47B3-ABCB-C989905096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8316" t="87963" r="55878" b="4606"/>
            <a:stretch/>
          </p:blipFill>
          <p:spPr>
            <a:xfrm>
              <a:off x="1548597" y="3622704"/>
              <a:ext cx="380243" cy="317566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1D9B469-39BD-47B3-ABCB-C989905096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8316" t="87963" r="55878" b="4606"/>
            <a:stretch/>
          </p:blipFill>
          <p:spPr>
            <a:xfrm>
              <a:off x="1168196" y="3619518"/>
              <a:ext cx="380243" cy="317566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96F4520-5194-4934-9440-4B6E3D1A0CE4}"/>
              </a:ext>
            </a:extLst>
          </p:cNvPr>
          <p:cNvGrpSpPr/>
          <p:nvPr/>
        </p:nvGrpSpPr>
        <p:grpSpPr>
          <a:xfrm>
            <a:off x="8065545" y="893854"/>
            <a:ext cx="1215616" cy="331996"/>
            <a:chOff x="4398164" y="5632224"/>
            <a:chExt cx="1098000" cy="331996"/>
          </a:xfrm>
        </p:grpSpPr>
        <p:sp>
          <p:nvSpPr>
            <p:cNvPr id="33" name="모서리가 둥근 직사각형 23">
              <a:extLst>
                <a:ext uri="{FF2B5EF4-FFF2-40B4-BE49-F238E27FC236}">
                  <a16:creationId xmlns:a16="http://schemas.microsoft.com/office/drawing/2014/main" id="{D459F859-0615-49B9-A080-2BA0BB965763}"/>
                </a:ext>
              </a:extLst>
            </p:cNvPr>
            <p:cNvSpPr/>
            <p:nvPr/>
          </p:nvSpPr>
          <p:spPr>
            <a:xfrm>
              <a:off x="4398164" y="5632224"/>
              <a:ext cx="1098000" cy="331996"/>
            </a:xfrm>
            <a:prstGeom prst="roundRect">
              <a:avLst>
                <a:gd name="adj" fmla="val 48558"/>
              </a:avLst>
            </a:prstGeom>
            <a:solidFill>
              <a:srgbClr val="FFBC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200" smtClean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추가 자료</a:t>
              </a:r>
              <a:endPara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A60F7C51-DDE7-48AE-B9C5-2FE8A25133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9091" t="22732" r="70965" b="18052"/>
            <a:stretch/>
          </p:blipFill>
          <p:spPr>
            <a:xfrm>
              <a:off x="4527812" y="5691094"/>
              <a:ext cx="240875" cy="236971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8" t="52477" r="70265" b="12049"/>
          <a:stretch/>
        </p:blipFill>
        <p:spPr>
          <a:xfrm>
            <a:off x="631173" y="1424689"/>
            <a:ext cx="2632145" cy="2993420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0" y="237689"/>
            <a:ext cx="9353974" cy="4674054"/>
            <a:chOff x="0" y="227196"/>
            <a:chExt cx="9353974" cy="4762814"/>
          </a:xfrm>
        </p:grpSpPr>
        <p:sp>
          <p:nvSpPr>
            <p:cNvPr id="36" name="직사각형 35"/>
            <p:cNvSpPr/>
            <p:nvPr/>
          </p:nvSpPr>
          <p:spPr>
            <a:xfrm>
              <a:off x="0" y="227199"/>
              <a:ext cx="9353974" cy="47628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693" y="227196"/>
              <a:ext cx="476281" cy="476090"/>
            </a:xfrm>
            <a:prstGeom prst="rect">
              <a:avLst/>
            </a:prstGeom>
          </p:spPr>
        </p:pic>
      </p:grpSp>
      <p:grpSp>
        <p:nvGrpSpPr>
          <p:cNvPr id="43" name="그룹 42"/>
          <p:cNvGrpSpPr/>
          <p:nvPr/>
        </p:nvGrpSpPr>
        <p:grpSpPr>
          <a:xfrm>
            <a:off x="2571669" y="242963"/>
            <a:ext cx="4424780" cy="495687"/>
            <a:chOff x="2145174" y="796814"/>
            <a:chExt cx="1963746" cy="324197"/>
          </a:xfrm>
        </p:grpSpPr>
        <p:grpSp>
          <p:nvGrpSpPr>
            <p:cNvPr id="44" name="그룹 43"/>
            <p:cNvGrpSpPr/>
            <p:nvPr/>
          </p:nvGrpSpPr>
          <p:grpSpPr>
            <a:xfrm>
              <a:off x="2145174" y="796814"/>
              <a:ext cx="1963746" cy="324196"/>
              <a:chOff x="2114549" y="792163"/>
              <a:chExt cx="1963746" cy="324196"/>
            </a:xfrm>
          </p:grpSpPr>
          <p:pic>
            <p:nvPicPr>
              <p:cNvPr id="46" name="그림 45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4549" y="792163"/>
                <a:ext cx="247650" cy="324196"/>
              </a:xfrm>
              <a:prstGeom prst="rect">
                <a:avLst/>
              </a:prstGeom>
            </p:spPr>
          </p:pic>
          <p:pic>
            <p:nvPicPr>
              <p:cNvPr id="47" name="그림 46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0645" y="792163"/>
                <a:ext cx="247650" cy="324196"/>
              </a:xfrm>
              <a:prstGeom prst="rect">
                <a:avLst/>
              </a:prstGeom>
            </p:spPr>
          </p:pic>
        </p:grpSp>
        <p:sp>
          <p:nvSpPr>
            <p:cNvPr id="45" name="직사각형 44"/>
            <p:cNvSpPr/>
            <p:nvPr/>
          </p:nvSpPr>
          <p:spPr>
            <a:xfrm>
              <a:off x="2390326" y="796881"/>
              <a:ext cx="1475229" cy="32413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2200" spc="-150" smtClean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쓰레기를 줄이는 열가지 방법</a:t>
              </a:r>
              <a:endParaRPr lang="ko-KR" altLang="en-US" sz="2200" spc="-15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382150" y="1237836"/>
            <a:ext cx="8358322" cy="677823"/>
            <a:chOff x="382150" y="1237836"/>
            <a:chExt cx="8358322" cy="677823"/>
          </a:xfrm>
        </p:grpSpPr>
        <p:sp>
          <p:nvSpPr>
            <p:cNvPr id="60" name="모서리가 둥근 직사각형 59"/>
            <p:cNvSpPr/>
            <p:nvPr/>
          </p:nvSpPr>
          <p:spPr>
            <a:xfrm>
              <a:off x="1004148" y="1238648"/>
              <a:ext cx="7736324" cy="677011"/>
            </a:xfrm>
            <a:prstGeom prst="roundRect">
              <a:avLst>
                <a:gd name="adj" fmla="val 23373"/>
              </a:avLst>
            </a:prstGeom>
            <a:solidFill>
              <a:schemeClr val="bg1"/>
            </a:solidFill>
            <a:ln w="28575">
              <a:solidFill>
                <a:srgbClr val="FCCC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0000"/>
                </a:lnSpc>
                <a:spcBef>
                  <a:spcPct val="20000"/>
                </a:spcBef>
              </a:pPr>
              <a:r>
                <a:rPr lang="ko-KR" altLang="en-US" sz="2500" spc="-150" smtClean="0">
                  <a:solidFill>
                    <a:schemeClr val="tx1">
                      <a:lumMod val="50000"/>
                    </a:schemeClr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쓰레기를 분리배출합니다</a:t>
              </a:r>
              <a:r>
                <a:rPr lang="en-US" altLang="ko-KR" sz="2500" spc="-150" smtClean="0">
                  <a:solidFill>
                    <a:schemeClr val="tx1">
                      <a:lumMod val="50000"/>
                    </a:schemeClr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.</a:t>
              </a:r>
              <a:endParaRPr lang="ko-KR" altLang="en-US" sz="2500" spc="-150" dirty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pic>
          <p:nvPicPr>
            <p:cNvPr id="61" name="그림 60"/>
            <p:cNvPicPr>
              <a:picLocks noChangeAspect="1"/>
            </p:cNvPicPr>
            <p:nvPr/>
          </p:nvPicPr>
          <p:blipFill rotWithShape="1">
            <a:blip r:embed="rId11"/>
            <a:srcRect l="12258" t="7270" r="13466" b="7356"/>
            <a:stretch/>
          </p:blipFill>
          <p:spPr>
            <a:xfrm>
              <a:off x="382150" y="1237836"/>
              <a:ext cx="681698" cy="661122"/>
            </a:xfrm>
            <a:prstGeom prst="ellipse">
              <a:avLst/>
            </a:prstGeom>
          </p:spPr>
        </p:pic>
      </p:grpSp>
      <p:grpSp>
        <p:nvGrpSpPr>
          <p:cNvPr id="62" name="그룹 61"/>
          <p:cNvGrpSpPr/>
          <p:nvPr/>
        </p:nvGrpSpPr>
        <p:grpSpPr>
          <a:xfrm>
            <a:off x="393003" y="2143148"/>
            <a:ext cx="8347469" cy="677011"/>
            <a:chOff x="393003" y="2143148"/>
            <a:chExt cx="8347469" cy="677011"/>
          </a:xfrm>
        </p:grpSpPr>
        <p:sp>
          <p:nvSpPr>
            <p:cNvPr id="63" name="모서리가 둥근 직사각형 62"/>
            <p:cNvSpPr/>
            <p:nvPr/>
          </p:nvSpPr>
          <p:spPr>
            <a:xfrm>
              <a:off x="1004148" y="2143148"/>
              <a:ext cx="7736324" cy="677011"/>
            </a:xfrm>
            <a:prstGeom prst="roundRect">
              <a:avLst>
                <a:gd name="adj" fmla="val 23373"/>
              </a:avLst>
            </a:prstGeom>
            <a:solidFill>
              <a:schemeClr val="bg1"/>
            </a:solidFill>
            <a:ln w="28575">
              <a:solidFill>
                <a:srgbClr val="FCCC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0000"/>
                </a:lnSpc>
                <a:spcBef>
                  <a:spcPct val="20000"/>
                </a:spcBef>
              </a:pPr>
              <a:r>
                <a:rPr lang="ko-KR" altLang="en-US" sz="2500" spc="-150" smtClean="0">
                  <a:solidFill>
                    <a:schemeClr val="tx1">
                      <a:lumMod val="50000"/>
                    </a:schemeClr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옷과 장난감은 물려줍니다</a:t>
              </a:r>
              <a:r>
                <a:rPr lang="en-US" altLang="ko-KR" sz="2500" spc="-150" smtClean="0">
                  <a:solidFill>
                    <a:schemeClr val="tx1">
                      <a:lumMod val="50000"/>
                    </a:schemeClr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.</a:t>
              </a:r>
              <a:endParaRPr lang="ko-KR" altLang="en-US" sz="2500" spc="-150" dirty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 rotWithShape="1">
            <a:blip r:embed="rId12"/>
            <a:srcRect l="4001" t="5147" r="4597" b="6870"/>
            <a:stretch/>
          </p:blipFill>
          <p:spPr>
            <a:xfrm>
              <a:off x="393003" y="2148481"/>
              <a:ext cx="660778" cy="660779"/>
            </a:xfrm>
            <a:prstGeom prst="ellipse">
              <a:avLst/>
            </a:prstGeom>
          </p:spPr>
        </p:pic>
      </p:grpSp>
      <p:grpSp>
        <p:nvGrpSpPr>
          <p:cNvPr id="65" name="그룹 64"/>
          <p:cNvGrpSpPr/>
          <p:nvPr/>
        </p:nvGrpSpPr>
        <p:grpSpPr>
          <a:xfrm>
            <a:off x="443375" y="3005080"/>
            <a:ext cx="8297097" cy="677011"/>
            <a:chOff x="443375" y="3031206"/>
            <a:chExt cx="8297097" cy="677011"/>
          </a:xfrm>
        </p:grpSpPr>
        <p:sp>
          <p:nvSpPr>
            <p:cNvPr id="66" name="모서리가 둥근 직사각형 65"/>
            <p:cNvSpPr/>
            <p:nvPr/>
          </p:nvSpPr>
          <p:spPr>
            <a:xfrm>
              <a:off x="1004148" y="3031206"/>
              <a:ext cx="7736324" cy="677011"/>
            </a:xfrm>
            <a:prstGeom prst="roundRect">
              <a:avLst>
                <a:gd name="adj" fmla="val 23373"/>
              </a:avLst>
            </a:prstGeom>
            <a:solidFill>
              <a:schemeClr val="bg1"/>
            </a:solidFill>
            <a:ln w="28575">
              <a:solidFill>
                <a:srgbClr val="FCCC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0000"/>
                </a:lnSpc>
                <a:spcBef>
                  <a:spcPct val="20000"/>
                </a:spcBef>
              </a:pPr>
              <a:r>
                <a:rPr lang="ko-KR" altLang="en-US" sz="2500" spc="-150" smtClean="0">
                  <a:solidFill>
                    <a:schemeClr val="tx1">
                      <a:lumMod val="50000"/>
                    </a:schemeClr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재활용이 가능한 제품을 사용합니다</a:t>
              </a:r>
              <a:r>
                <a:rPr lang="en-US" altLang="ko-KR" sz="2500" spc="-150" smtClean="0">
                  <a:solidFill>
                    <a:schemeClr val="tx1">
                      <a:lumMod val="50000"/>
                    </a:schemeClr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.</a:t>
              </a:r>
              <a:endParaRPr lang="ko-KR" altLang="en-US" sz="2500" spc="-150" dirty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pic>
          <p:nvPicPr>
            <p:cNvPr id="67" name="그림 66"/>
            <p:cNvPicPr>
              <a:picLocks noChangeAspect="1"/>
            </p:cNvPicPr>
            <p:nvPr/>
          </p:nvPicPr>
          <p:blipFill rotWithShape="1">
            <a:blip r:embed="rId13"/>
            <a:srcRect l="3990" t="10445" r="13518" b="10445"/>
            <a:stretch/>
          </p:blipFill>
          <p:spPr>
            <a:xfrm>
              <a:off x="443375" y="3042082"/>
              <a:ext cx="638056" cy="644374"/>
            </a:xfrm>
            <a:prstGeom prst="ellipse">
              <a:avLst/>
            </a:prstGeom>
          </p:spPr>
        </p:pic>
      </p:grpSp>
      <p:grpSp>
        <p:nvGrpSpPr>
          <p:cNvPr id="68" name="그룹 67"/>
          <p:cNvGrpSpPr/>
          <p:nvPr/>
        </p:nvGrpSpPr>
        <p:grpSpPr>
          <a:xfrm>
            <a:off x="447957" y="3918439"/>
            <a:ext cx="8292515" cy="677011"/>
            <a:chOff x="447957" y="3918439"/>
            <a:chExt cx="8292515" cy="677011"/>
          </a:xfrm>
        </p:grpSpPr>
        <p:sp>
          <p:nvSpPr>
            <p:cNvPr id="69" name="모서리가 둥근 직사각형 68"/>
            <p:cNvSpPr/>
            <p:nvPr/>
          </p:nvSpPr>
          <p:spPr>
            <a:xfrm>
              <a:off x="1004148" y="3918439"/>
              <a:ext cx="7736324" cy="677011"/>
            </a:xfrm>
            <a:prstGeom prst="roundRect">
              <a:avLst>
                <a:gd name="adj" fmla="val 23373"/>
              </a:avLst>
            </a:prstGeom>
            <a:solidFill>
              <a:schemeClr val="bg1"/>
            </a:solidFill>
            <a:ln w="28575">
              <a:solidFill>
                <a:srgbClr val="FCCC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0000"/>
                </a:lnSpc>
                <a:spcBef>
                  <a:spcPct val="20000"/>
                </a:spcBef>
              </a:pPr>
              <a:r>
                <a:rPr lang="ko-KR" altLang="en-US" sz="2500" spc="-150" smtClean="0">
                  <a:solidFill>
                    <a:schemeClr val="tx1">
                      <a:lumMod val="50000"/>
                    </a:schemeClr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고장 난 물건은 수리해서 사용합니다</a:t>
              </a:r>
              <a:r>
                <a:rPr lang="en-US" altLang="ko-KR" sz="2500" spc="-150" smtClean="0">
                  <a:solidFill>
                    <a:schemeClr val="tx1">
                      <a:lumMod val="50000"/>
                    </a:schemeClr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.</a:t>
              </a:r>
              <a:endParaRPr lang="ko-KR" altLang="en-US" sz="2500" spc="-150" dirty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pic>
          <p:nvPicPr>
            <p:cNvPr id="70" name="그림 69"/>
            <p:cNvPicPr>
              <a:picLocks noChangeAspect="1"/>
            </p:cNvPicPr>
            <p:nvPr/>
          </p:nvPicPr>
          <p:blipFill rotWithShape="1">
            <a:blip r:embed="rId14"/>
            <a:srcRect l="14807" t="5147" r="14574" b="7734"/>
            <a:stretch/>
          </p:blipFill>
          <p:spPr>
            <a:xfrm>
              <a:off x="447957" y="3957336"/>
              <a:ext cx="629841" cy="629841"/>
            </a:xfrm>
            <a:prstGeom prst="ellipse">
              <a:avLst/>
            </a:prstGeom>
          </p:spPr>
        </p:pic>
      </p:grpSp>
      <p:grpSp>
        <p:nvGrpSpPr>
          <p:cNvPr id="72" name="그룹 71"/>
          <p:cNvGrpSpPr/>
          <p:nvPr/>
        </p:nvGrpSpPr>
        <p:grpSpPr>
          <a:xfrm>
            <a:off x="3999350" y="4672226"/>
            <a:ext cx="1789046" cy="320041"/>
            <a:chOff x="1971574" y="4664292"/>
            <a:chExt cx="1789046" cy="320041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683A0B8-F5F3-4E2B-80D4-F4A81705E588}"/>
                </a:ext>
              </a:extLst>
            </p:cNvPr>
            <p:cNvGrpSpPr/>
            <p:nvPr/>
          </p:nvGrpSpPr>
          <p:grpSpPr>
            <a:xfrm>
              <a:off x="2286315" y="4664292"/>
              <a:ext cx="1474305" cy="320041"/>
              <a:chOff x="3115576" y="4679681"/>
              <a:chExt cx="1474305" cy="320041"/>
            </a:xfrm>
          </p:grpSpPr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D1FB34A7-D9E5-48F4-807F-3D8825268C2E}"/>
                  </a:ext>
                </a:extLst>
              </p:cNvPr>
              <p:cNvGrpSpPr/>
              <p:nvPr/>
            </p:nvGrpSpPr>
            <p:grpSpPr>
              <a:xfrm>
                <a:off x="3471958" y="4679681"/>
                <a:ext cx="1117923" cy="320041"/>
                <a:chOff x="2648802" y="5006256"/>
                <a:chExt cx="1117923" cy="320041"/>
              </a:xfrm>
            </p:grpSpPr>
            <p:pic>
              <p:nvPicPr>
                <p:cNvPr id="77" name="그림 76">
                  <a:extLst>
                    <a:ext uri="{FF2B5EF4-FFF2-40B4-BE49-F238E27FC236}">
                      <a16:creationId xmlns:a16="http://schemas.microsoft.com/office/drawing/2014/main" id="{811F3346-69DC-4867-B47F-EA5E1D9BD5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26319" t="87963" r="61864" b="4670"/>
                <a:stretch/>
              </p:blipFill>
              <p:spPr>
                <a:xfrm>
                  <a:off x="2648802" y="5008731"/>
                  <a:ext cx="773923" cy="314808"/>
                </a:xfrm>
                <a:prstGeom prst="rect">
                  <a:avLst/>
                </a:prstGeom>
              </p:spPr>
            </p:pic>
            <p:pic>
              <p:nvPicPr>
                <p:cNvPr id="78" name="그림 77">
                  <a:extLst>
                    <a:ext uri="{FF2B5EF4-FFF2-40B4-BE49-F238E27FC236}">
                      <a16:creationId xmlns:a16="http://schemas.microsoft.com/office/drawing/2014/main" id="{151D21C4-E78E-45BD-8FC8-85ED000809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73283" t="87905" r="21923" b="4606"/>
                <a:stretch/>
              </p:blipFill>
              <p:spPr>
                <a:xfrm>
                  <a:off x="3452717" y="5006256"/>
                  <a:ext cx="314008" cy="320041"/>
                </a:xfrm>
                <a:prstGeom prst="rect">
                  <a:avLst/>
                </a:prstGeom>
              </p:spPr>
            </p:pic>
          </p:grp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BD4634B4-AB39-4B65-BB3F-9E5E47FC57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8316" t="87963" r="55878" b="4606"/>
              <a:stretch/>
            </p:blipFill>
            <p:spPr>
              <a:xfrm>
                <a:off x="3115576" y="4682156"/>
                <a:ext cx="380243" cy="317566"/>
              </a:xfrm>
              <a:prstGeom prst="rect">
                <a:avLst/>
              </a:prstGeom>
            </p:spPr>
          </p:pic>
        </p:grpSp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151D21C4-E78E-45BD-8FC8-85ED000809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3283" t="87905" r="21923" b="4606"/>
            <a:stretch/>
          </p:blipFill>
          <p:spPr>
            <a:xfrm flipH="1">
              <a:off x="1971574" y="4664292"/>
              <a:ext cx="314008" cy="320041"/>
            </a:xfrm>
            <a:prstGeom prst="rect">
              <a:avLst/>
            </a:prstGeom>
          </p:spPr>
        </p:pic>
      </p:grpSp>
      <p:sp>
        <p:nvSpPr>
          <p:cNvPr id="56" name="타원 55"/>
          <p:cNvSpPr/>
          <p:nvPr/>
        </p:nvSpPr>
        <p:spPr>
          <a:xfrm>
            <a:off x="2312469" y="349849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8610872" y="376202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241978" y="1096250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3807450" y="4639954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643589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mtClean="0"/>
              <a:t>지구의 환경 위기를 이겨낼 수 있는 방법을 이야기해 봅시다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 smtClean="0"/>
              <a:t>환경 위기를 이겨 낼 방법 생각하기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smtClean="0"/>
              <a:t>duk_04_07_0002_201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/>
              <a:t>[201_</a:t>
            </a:r>
            <a:r>
              <a:rPr lang="ko-KR" altLang="en-US"/>
              <a:t>실천 쑥쑥</a:t>
            </a:r>
            <a:r>
              <a:rPr lang="en-US" altLang="ko-KR" smtClean="0"/>
              <a:t>_</a:t>
            </a:r>
            <a:r>
              <a:rPr lang="ko-KR" altLang="en-US" smtClean="0">
                <a:solidFill>
                  <a:srgbClr val="FF6600"/>
                </a:solidFill>
              </a:rPr>
              <a:t>풀팝업</a:t>
            </a:r>
            <a:r>
              <a:rPr lang="en-US" altLang="ko-KR">
                <a:solidFill>
                  <a:srgbClr val="FF6600"/>
                </a:solidFill>
              </a:rPr>
              <a:t>_</a:t>
            </a:r>
            <a:r>
              <a:rPr lang="ko-KR" altLang="en-US" smtClean="0">
                <a:solidFill>
                  <a:srgbClr val="FF6600"/>
                </a:solidFill>
              </a:rPr>
              <a:t>이너탭</a:t>
            </a:r>
            <a:r>
              <a:rPr lang="en-US" altLang="ko-KR" smtClean="0">
                <a:solidFill>
                  <a:srgbClr val="FF6600"/>
                </a:solidFill>
              </a:rPr>
              <a:t>3</a:t>
            </a:r>
            <a:r>
              <a:rPr lang="en-US" altLang="ko-KR" smtClean="0"/>
              <a:t>]</a:t>
            </a:r>
            <a:endParaRPr lang="en-US" altLang="ko-KR"/>
          </a:p>
          <a:p>
            <a:r>
              <a:rPr lang="ko-KR" altLang="en-US"/>
              <a:t>풀팝업 타이틀 </a:t>
            </a:r>
            <a:endParaRPr lang="en-US" altLang="ko-KR"/>
          </a:p>
          <a:p>
            <a:r>
              <a:rPr lang="en-US" altLang="ko-KR"/>
              <a:t>X </a:t>
            </a:r>
            <a:r>
              <a:rPr lang="ko-KR" altLang="en-US"/>
              <a:t>버튼 클릭시 이전 슬라이드로 이동</a:t>
            </a:r>
            <a:r>
              <a:rPr lang="en-US" altLang="ko-KR"/>
              <a:t>(13</a:t>
            </a:r>
            <a:r>
              <a:rPr lang="ko-KR" altLang="en-US"/>
              <a:t> 페이지 참고</a:t>
            </a:r>
            <a:r>
              <a:rPr lang="en-US" altLang="ko-KR"/>
              <a:t>)</a:t>
            </a:r>
          </a:p>
          <a:p>
            <a:r>
              <a:rPr lang="ko-KR" altLang="en-US"/>
              <a:t>숫자 버튼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클릭 시 텍스트 박스 노출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재클릭 시 텍스트 박스 사라짐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버튼 마우스 오버 효과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4. </a:t>
            </a:r>
            <a:r>
              <a:rPr lang="ko-KR" altLang="en-US"/>
              <a:t>이너탭 </a:t>
            </a:r>
            <a:r>
              <a:rPr lang="en-US" altLang="ko-KR"/>
              <a:t>3</a:t>
            </a:r>
            <a:r>
              <a:rPr lang="ko-KR" altLang="en-US"/>
              <a:t>개</a:t>
            </a:r>
          </a:p>
          <a:p>
            <a:endParaRPr lang="ko-KR" altLang="en-US" b="1"/>
          </a:p>
          <a:p>
            <a:endParaRPr lang="ko-KR" altLang="en-US"/>
          </a:p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smtClean="0"/>
              <a:t>https</a:t>
            </a:r>
            <a:r>
              <a:rPr lang="en-US" altLang="ko-KR"/>
              <a:t>://e.tsherpa.co.kr/webdata/multimedia/Flash/2024/curri/proto-ton_2024/proto_km/proto_ton_015_101.html</a:t>
            </a:r>
            <a:endParaRPr lang="ko-KR" altLang="en-US"/>
          </a:p>
          <a:p>
            <a:endParaRPr lang="ko-KR" altLang="en-US"/>
          </a:p>
          <a:p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745" y="950295"/>
            <a:ext cx="1476746" cy="190724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4150116" y="1342212"/>
            <a:ext cx="4417925" cy="524495"/>
          </a:xfrm>
          <a:prstGeom prst="roundRect">
            <a:avLst/>
          </a:prstGeom>
          <a:solidFill>
            <a:srgbClr val="E7F4F9"/>
          </a:solidFill>
          <a:ln w="28575">
            <a:solidFill>
              <a:srgbClr val="A8D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20000"/>
              </a:spcBef>
            </a:pPr>
            <a:r>
              <a:rPr lang="ko-KR" altLang="en-US" sz="2500" spc="-150" smtClean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재활용 쓰레기를 분리배출해</a:t>
            </a:r>
            <a:endParaRPr lang="ko-KR" altLang="en-US" sz="2500" spc="-150" dirty="0">
              <a:solidFill>
                <a:schemeClr val="tx1">
                  <a:lumMod val="50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31" name="사각형: 둥근 모서리 9">
            <a:extLst>
              <a:ext uri="{FF2B5EF4-FFF2-40B4-BE49-F238E27FC236}">
                <a16:creationId xmlns:a16="http://schemas.microsoft.com/office/drawing/2014/main" id="{AD7D0D31-466F-4E3C-8216-F5B16DEF6BFB}"/>
              </a:ext>
            </a:extLst>
          </p:cNvPr>
          <p:cNvSpPr/>
          <p:nvPr/>
        </p:nvSpPr>
        <p:spPr>
          <a:xfrm>
            <a:off x="4150115" y="2150763"/>
            <a:ext cx="4417925" cy="1751281"/>
          </a:xfrm>
          <a:prstGeom prst="roundRect">
            <a:avLst>
              <a:gd name="adj" fmla="val 9847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spc="-10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자원을 재활용해요</a:t>
            </a:r>
            <a:r>
              <a:rPr lang="en-US" altLang="ko-KR" sz="2500" spc="-10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!</a:t>
            </a:r>
            <a:endParaRPr lang="ko-KR" altLang="en-US" sz="2500" spc="-100" dirty="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64947" y="2875088"/>
            <a:ext cx="388259" cy="335073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 flipH="1">
            <a:off x="3606435" y="4674881"/>
            <a:ext cx="2168801" cy="320753"/>
            <a:chOff x="476955" y="3619518"/>
            <a:chExt cx="2168801" cy="320753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809E1E3-ABFB-439D-AFD7-435529553586}"/>
                </a:ext>
              </a:extLst>
            </p:cNvPr>
            <p:cNvGrpSpPr/>
            <p:nvPr/>
          </p:nvGrpSpPr>
          <p:grpSpPr>
            <a:xfrm>
              <a:off x="476955" y="3620229"/>
              <a:ext cx="2168801" cy="320042"/>
              <a:chOff x="2814645" y="4679681"/>
              <a:chExt cx="2168801" cy="320042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88F4B5F2-A678-4116-A1E7-8342722B11CA}"/>
                  </a:ext>
                </a:extLst>
              </p:cNvPr>
              <p:cNvGrpSpPr/>
              <p:nvPr/>
            </p:nvGrpSpPr>
            <p:grpSpPr>
              <a:xfrm>
                <a:off x="2814645" y="4679681"/>
                <a:ext cx="2168801" cy="320042"/>
                <a:chOff x="4915693" y="4615244"/>
                <a:chExt cx="2168801" cy="320042"/>
              </a:xfrm>
            </p:grpSpPr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462CD07A-A27E-43D3-978C-1D1830C06946}"/>
                    </a:ext>
                  </a:extLst>
                </p:cNvPr>
                <p:cNvGrpSpPr/>
                <p:nvPr/>
              </p:nvGrpSpPr>
              <p:grpSpPr>
                <a:xfrm>
                  <a:off x="5196841" y="4615244"/>
                  <a:ext cx="1887653" cy="320042"/>
                  <a:chOff x="2272637" y="5006256"/>
                  <a:chExt cx="1887653" cy="320042"/>
                </a:xfrm>
              </p:grpSpPr>
              <p:pic>
                <p:nvPicPr>
                  <p:cNvPr id="27" name="그림 26">
                    <a:extLst>
                      <a:ext uri="{FF2B5EF4-FFF2-40B4-BE49-F238E27FC236}">
                        <a16:creationId xmlns:a16="http://schemas.microsoft.com/office/drawing/2014/main" id="{76FC359C-CAF7-4B21-AA02-F088F1AF48B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26319" t="87963" r="67585" b="4606"/>
                  <a:stretch/>
                </p:blipFill>
                <p:spPr>
                  <a:xfrm>
                    <a:off x="2272637" y="5008732"/>
                    <a:ext cx="399186" cy="317566"/>
                  </a:xfrm>
                  <a:prstGeom prst="rect">
                    <a:avLst/>
                  </a:prstGeom>
                </p:spPr>
              </p:pic>
              <p:pic>
                <p:nvPicPr>
                  <p:cNvPr id="28" name="그림 27">
                    <a:extLst>
                      <a:ext uri="{FF2B5EF4-FFF2-40B4-BE49-F238E27FC236}">
                        <a16:creationId xmlns:a16="http://schemas.microsoft.com/office/drawing/2014/main" id="{9F92D818-C425-45EA-9EBE-EE7AD4265E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73283" t="87905" r="21923" b="4606"/>
                  <a:stretch/>
                </p:blipFill>
                <p:spPr>
                  <a:xfrm>
                    <a:off x="3846282" y="5006256"/>
                    <a:ext cx="314008" cy="32004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B06C8D2F-1CF8-4064-B7D6-109EA4A898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22010" t="87905" r="73334" b="4704"/>
                <a:stretch/>
              </p:blipFill>
              <p:spPr>
                <a:xfrm>
                  <a:off x="4915693" y="4619435"/>
                  <a:ext cx="304932" cy="315850"/>
                </a:xfrm>
                <a:prstGeom prst="rect">
                  <a:avLst/>
                </a:prstGeom>
              </p:spPr>
            </p:pic>
          </p:grp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AB94DE46-1F62-4D31-B946-007B35573E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8316" t="87963" r="55878" b="4606"/>
              <a:stretch/>
            </p:blipFill>
            <p:spPr>
              <a:xfrm>
                <a:off x="4261681" y="4682156"/>
                <a:ext cx="380243" cy="317566"/>
              </a:xfrm>
              <a:prstGeom prst="rect">
                <a:avLst/>
              </a:prstGeom>
            </p:spPr>
          </p:pic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1D9B469-39BD-47B3-ABCB-C989905096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8316" t="87963" r="55878" b="4606"/>
            <a:stretch/>
          </p:blipFill>
          <p:spPr>
            <a:xfrm>
              <a:off x="1548597" y="3622704"/>
              <a:ext cx="380243" cy="317566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1D9B469-39BD-47B3-ABCB-C989905096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8316" t="87963" r="55878" b="4606"/>
            <a:stretch/>
          </p:blipFill>
          <p:spPr>
            <a:xfrm>
              <a:off x="1168196" y="3619518"/>
              <a:ext cx="380243" cy="317566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96F4520-5194-4934-9440-4B6E3D1A0CE4}"/>
              </a:ext>
            </a:extLst>
          </p:cNvPr>
          <p:cNvGrpSpPr/>
          <p:nvPr/>
        </p:nvGrpSpPr>
        <p:grpSpPr>
          <a:xfrm>
            <a:off x="8065545" y="893854"/>
            <a:ext cx="1215616" cy="331996"/>
            <a:chOff x="4398164" y="5632224"/>
            <a:chExt cx="1098000" cy="331996"/>
          </a:xfrm>
        </p:grpSpPr>
        <p:sp>
          <p:nvSpPr>
            <p:cNvPr id="33" name="모서리가 둥근 직사각형 23">
              <a:extLst>
                <a:ext uri="{FF2B5EF4-FFF2-40B4-BE49-F238E27FC236}">
                  <a16:creationId xmlns:a16="http://schemas.microsoft.com/office/drawing/2014/main" id="{D459F859-0615-49B9-A080-2BA0BB965763}"/>
                </a:ext>
              </a:extLst>
            </p:cNvPr>
            <p:cNvSpPr/>
            <p:nvPr/>
          </p:nvSpPr>
          <p:spPr>
            <a:xfrm>
              <a:off x="4398164" y="5632224"/>
              <a:ext cx="1098000" cy="331996"/>
            </a:xfrm>
            <a:prstGeom prst="roundRect">
              <a:avLst>
                <a:gd name="adj" fmla="val 48558"/>
              </a:avLst>
            </a:prstGeom>
            <a:solidFill>
              <a:srgbClr val="FFBC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200" smtClean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추가 자료</a:t>
              </a:r>
              <a:endPara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A60F7C51-DDE7-48AE-B9C5-2FE8A25133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9091" t="22732" r="70965" b="18052"/>
            <a:stretch/>
          </p:blipFill>
          <p:spPr>
            <a:xfrm>
              <a:off x="4527812" y="5691094"/>
              <a:ext cx="240875" cy="236971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8" t="52477" r="70265" b="12049"/>
          <a:stretch/>
        </p:blipFill>
        <p:spPr>
          <a:xfrm>
            <a:off x="631173" y="1424689"/>
            <a:ext cx="2632145" cy="2993420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0" y="237689"/>
            <a:ext cx="9353974" cy="4674054"/>
            <a:chOff x="0" y="227196"/>
            <a:chExt cx="9353974" cy="4762814"/>
          </a:xfrm>
        </p:grpSpPr>
        <p:sp>
          <p:nvSpPr>
            <p:cNvPr id="36" name="직사각형 35"/>
            <p:cNvSpPr/>
            <p:nvPr/>
          </p:nvSpPr>
          <p:spPr>
            <a:xfrm>
              <a:off x="0" y="227199"/>
              <a:ext cx="9353974" cy="47628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693" y="227196"/>
              <a:ext cx="476281" cy="476090"/>
            </a:xfrm>
            <a:prstGeom prst="rect">
              <a:avLst/>
            </a:prstGeom>
          </p:spPr>
        </p:pic>
      </p:grpSp>
      <p:grpSp>
        <p:nvGrpSpPr>
          <p:cNvPr id="43" name="그룹 42"/>
          <p:cNvGrpSpPr/>
          <p:nvPr/>
        </p:nvGrpSpPr>
        <p:grpSpPr>
          <a:xfrm>
            <a:off x="2571669" y="242963"/>
            <a:ext cx="4424780" cy="495687"/>
            <a:chOff x="2145174" y="796814"/>
            <a:chExt cx="1963746" cy="324197"/>
          </a:xfrm>
        </p:grpSpPr>
        <p:grpSp>
          <p:nvGrpSpPr>
            <p:cNvPr id="44" name="그룹 43"/>
            <p:cNvGrpSpPr/>
            <p:nvPr/>
          </p:nvGrpSpPr>
          <p:grpSpPr>
            <a:xfrm>
              <a:off x="2145174" y="796814"/>
              <a:ext cx="1963746" cy="324196"/>
              <a:chOff x="2114549" y="792163"/>
              <a:chExt cx="1963746" cy="324196"/>
            </a:xfrm>
          </p:grpSpPr>
          <p:pic>
            <p:nvPicPr>
              <p:cNvPr id="46" name="그림 45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4549" y="792163"/>
                <a:ext cx="247650" cy="324196"/>
              </a:xfrm>
              <a:prstGeom prst="rect">
                <a:avLst/>
              </a:prstGeom>
            </p:spPr>
          </p:pic>
          <p:pic>
            <p:nvPicPr>
              <p:cNvPr id="47" name="그림 46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0645" y="792163"/>
                <a:ext cx="247650" cy="324196"/>
              </a:xfrm>
              <a:prstGeom prst="rect">
                <a:avLst/>
              </a:prstGeom>
            </p:spPr>
          </p:pic>
        </p:grpSp>
        <p:sp>
          <p:nvSpPr>
            <p:cNvPr id="45" name="직사각형 44"/>
            <p:cNvSpPr/>
            <p:nvPr/>
          </p:nvSpPr>
          <p:spPr>
            <a:xfrm>
              <a:off x="2390326" y="796881"/>
              <a:ext cx="1475229" cy="32413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2200" spc="-150" smtClean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쓰레기를 줄이는 열가지 방법</a:t>
              </a:r>
              <a:endParaRPr lang="ko-KR" altLang="en-US" sz="2200" spc="-15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382150" y="1650856"/>
            <a:ext cx="8358321" cy="678399"/>
            <a:chOff x="393003" y="2141760"/>
            <a:chExt cx="8484772" cy="678399"/>
          </a:xfrm>
        </p:grpSpPr>
        <p:sp>
          <p:nvSpPr>
            <p:cNvPr id="59" name="모서리가 둥근 직사각형 58"/>
            <p:cNvSpPr/>
            <p:nvPr/>
          </p:nvSpPr>
          <p:spPr>
            <a:xfrm>
              <a:off x="1024411" y="2143148"/>
              <a:ext cx="7853364" cy="677011"/>
            </a:xfrm>
            <a:prstGeom prst="roundRect">
              <a:avLst>
                <a:gd name="adj" fmla="val 23373"/>
              </a:avLst>
            </a:prstGeom>
            <a:solidFill>
              <a:schemeClr val="bg1"/>
            </a:solidFill>
            <a:ln w="28575">
              <a:solidFill>
                <a:srgbClr val="FCCC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0000"/>
                </a:lnSpc>
                <a:spcBef>
                  <a:spcPct val="20000"/>
                </a:spcBef>
              </a:pPr>
              <a:r>
                <a:rPr lang="ko-KR" altLang="en-US" sz="2500" spc="-150" smtClean="0">
                  <a:solidFill>
                    <a:schemeClr val="tx1">
                      <a:lumMod val="50000"/>
                    </a:schemeClr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일회용품 사용을 줄입니다</a:t>
              </a:r>
              <a:r>
                <a:rPr lang="en-US" altLang="ko-KR" sz="2500" spc="-150" smtClean="0">
                  <a:solidFill>
                    <a:schemeClr val="tx1">
                      <a:lumMod val="50000"/>
                    </a:schemeClr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.</a:t>
              </a:r>
              <a:endParaRPr lang="ko-KR" altLang="en-US" sz="2500" spc="-150" dirty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11"/>
            <a:srcRect l="8480" t="4291" r="14232" b="5171"/>
            <a:stretch/>
          </p:blipFill>
          <p:spPr>
            <a:xfrm>
              <a:off x="393003" y="2141760"/>
              <a:ext cx="674220" cy="674220"/>
            </a:xfrm>
            <a:prstGeom prst="ellipse">
              <a:avLst/>
            </a:prstGeom>
          </p:spPr>
        </p:pic>
      </p:grpSp>
      <p:grpSp>
        <p:nvGrpSpPr>
          <p:cNvPr id="61" name="그룹 60"/>
          <p:cNvGrpSpPr/>
          <p:nvPr/>
        </p:nvGrpSpPr>
        <p:grpSpPr>
          <a:xfrm>
            <a:off x="382150" y="2803041"/>
            <a:ext cx="8358321" cy="677011"/>
            <a:chOff x="494952" y="3031206"/>
            <a:chExt cx="8358321" cy="677011"/>
          </a:xfrm>
        </p:grpSpPr>
        <p:sp>
          <p:nvSpPr>
            <p:cNvPr id="62" name="모서리가 둥근 직사각형 61"/>
            <p:cNvSpPr/>
            <p:nvPr/>
          </p:nvSpPr>
          <p:spPr>
            <a:xfrm>
              <a:off x="1116950" y="3031206"/>
              <a:ext cx="7736323" cy="677011"/>
            </a:xfrm>
            <a:prstGeom prst="roundRect">
              <a:avLst>
                <a:gd name="adj" fmla="val 23373"/>
              </a:avLst>
            </a:prstGeom>
            <a:solidFill>
              <a:schemeClr val="bg1"/>
            </a:solidFill>
            <a:ln w="28575">
              <a:solidFill>
                <a:srgbClr val="FCCC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0000"/>
                </a:lnSpc>
                <a:spcBef>
                  <a:spcPct val="20000"/>
                </a:spcBef>
              </a:pPr>
              <a:r>
                <a:rPr lang="ko-KR" altLang="en-US" sz="2500" spc="-150" smtClean="0">
                  <a:solidFill>
                    <a:schemeClr val="tx1">
                      <a:lumMod val="50000"/>
                    </a:schemeClr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음식은 먹을 만큼만 만듭니다</a:t>
              </a:r>
              <a:r>
                <a:rPr lang="en-US" altLang="ko-KR" sz="2500" spc="-150" smtClean="0">
                  <a:solidFill>
                    <a:schemeClr val="tx1">
                      <a:lumMod val="50000"/>
                    </a:schemeClr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.</a:t>
              </a:r>
              <a:endParaRPr lang="ko-KR" altLang="en-US" sz="2500" spc="-150" dirty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 rotWithShape="1">
            <a:blip r:embed="rId12"/>
            <a:srcRect l="8440" t="4310" r="8980" b="2481"/>
            <a:stretch/>
          </p:blipFill>
          <p:spPr>
            <a:xfrm>
              <a:off x="494952" y="3053682"/>
              <a:ext cx="642525" cy="642525"/>
            </a:xfrm>
            <a:prstGeom prst="ellipse">
              <a:avLst/>
            </a:prstGeom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E91FA379-0D3F-41A6-B773-0B21635E0F84}"/>
              </a:ext>
            </a:extLst>
          </p:cNvPr>
          <p:cNvGrpSpPr/>
          <p:nvPr/>
        </p:nvGrpSpPr>
        <p:grpSpPr>
          <a:xfrm flipH="1">
            <a:off x="4006129" y="4649819"/>
            <a:ext cx="1775488" cy="320042"/>
            <a:chOff x="4915693" y="4615244"/>
            <a:chExt cx="1775488" cy="320042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7411F47A-9881-4C89-82EE-2516F9D79B2D}"/>
                </a:ext>
              </a:extLst>
            </p:cNvPr>
            <p:cNvGrpSpPr/>
            <p:nvPr/>
          </p:nvGrpSpPr>
          <p:grpSpPr>
            <a:xfrm>
              <a:off x="5196840" y="4615244"/>
              <a:ext cx="1494341" cy="320042"/>
              <a:chOff x="2272636" y="5006256"/>
              <a:chExt cx="1494341" cy="320042"/>
            </a:xfrm>
          </p:grpSpPr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D138F252-8DCD-4837-A3EF-917F1F69AD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6319" t="87963" r="55878" b="4606"/>
              <a:stretch/>
            </p:blipFill>
            <p:spPr>
              <a:xfrm>
                <a:off x="2272636" y="5008732"/>
                <a:ext cx="1165889" cy="317566"/>
              </a:xfrm>
              <a:prstGeom prst="rect">
                <a:avLst/>
              </a:prstGeom>
            </p:spPr>
          </p:pic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0734CC75-C44A-41D3-8DDE-24929A254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73283" t="87905" r="21923" b="4606"/>
              <a:stretch/>
            </p:blipFill>
            <p:spPr>
              <a:xfrm>
                <a:off x="3452969" y="5006256"/>
                <a:ext cx="314008" cy="320041"/>
              </a:xfrm>
              <a:prstGeom prst="rect">
                <a:avLst/>
              </a:prstGeom>
            </p:spPr>
          </p:pic>
        </p:grpSp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177176A7-1CBD-4500-94DE-A08D6D3FEB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010" t="87905" r="73334" b="4704"/>
            <a:stretch/>
          </p:blipFill>
          <p:spPr>
            <a:xfrm>
              <a:off x="4915693" y="4619435"/>
              <a:ext cx="304932" cy="315850"/>
            </a:xfrm>
            <a:prstGeom prst="rect">
              <a:avLst/>
            </a:prstGeom>
          </p:spPr>
        </p:pic>
      </p:grpSp>
      <p:sp>
        <p:nvSpPr>
          <p:cNvPr id="48" name="타원 47"/>
          <p:cNvSpPr/>
          <p:nvPr/>
        </p:nvSpPr>
        <p:spPr>
          <a:xfrm>
            <a:off x="2312469" y="349849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8610872" y="376202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329250" y="1516010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3847443" y="4658197"/>
            <a:ext cx="259200" cy="281794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374315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 61"/>
          <p:cNvCxnSpPr/>
          <p:nvPr/>
        </p:nvCxnSpPr>
        <p:spPr>
          <a:xfrm>
            <a:off x="5418487" y="2819946"/>
            <a:ext cx="823397" cy="67382"/>
          </a:xfrm>
          <a:prstGeom prst="line">
            <a:avLst/>
          </a:prstGeom>
          <a:ln w="28575">
            <a:solidFill>
              <a:srgbClr val="F2D7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7" idx="1"/>
          </p:cNvCxnSpPr>
          <p:nvPr/>
        </p:nvCxnSpPr>
        <p:spPr>
          <a:xfrm flipH="1" flipV="1">
            <a:off x="3481431" y="1838506"/>
            <a:ext cx="514757" cy="273130"/>
          </a:xfrm>
          <a:prstGeom prst="line">
            <a:avLst/>
          </a:prstGeom>
          <a:ln w="28575">
            <a:solidFill>
              <a:srgbClr val="F2D7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 flipH="1">
            <a:off x="3212604" y="2840874"/>
            <a:ext cx="614511" cy="22413"/>
          </a:xfrm>
          <a:prstGeom prst="line">
            <a:avLst/>
          </a:prstGeom>
          <a:ln w="28575">
            <a:solidFill>
              <a:srgbClr val="F2D7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 flipH="1">
            <a:off x="3710959" y="3322942"/>
            <a:ext cx="488146" cy="677998"/>
          </a:xfrm>
          <a:prstGeom prst="line">
            <a:avLst/>
          </a:prstGeom>
          <a:ln w="28575">
            <a:solidFill>
              <a:srgbClr val="F2D7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5085382" y="3328891"/>
            <a:ext cx="493840" cy="637642"/>
          </a:xfrm>
          <a:prstGeom prst="line">
            <a:avLst/>
          </a:prstGeom>
          <a:ln w="28575">
            <a:solidFill>
              <a:srgbClr val="F2D7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 flipV="1">
            <a:off x="5080663" y="1811089"/>
            <a:ext cx="588335" cy="410062"/>
          </a:xfrm>
          <a:prstGeom prst="line">
            <a:avLst/>
          </a:prstGeom>
          <a:ln w="28575">
            <a:solidFill>
              <a:srgbClr val="F2D7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mtClean="0"/>
              <a:t>생활에서 실천할 </a:t>
            </a:r>
            <a:r>
              <a:rPr lang="en-US" altLang="ko-KR" smtClean="0"/>
              <a:t>‘</a:t>
            </a:r>
            <a:r>
              <a:rPr lang="ko-KR" altLang="en-US" smtClean="0"/>
              <a:t>지구 지킴이 활동</a:t>
            </a:r>
            <a:r>
              <a:rPr lang="en-US" altLang="ko-KR" smtClean="0"/>
              <a:t>’</a:t>
            </a:r>
            <a:r>
              <a:rPr lang="ko-KR" altLang="en-US" smtClean="0"/>
              <a:t>을 써 봅시다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smtClean="0">
                <a:solidFill>
                  <a:srgbClr val="FF6600"/>
                </a:solidFill>
              </a:rPr>
              <a:t>활동</a:t>
            </a:r>
            <a:r>
              <a:rPr lang="en-US" altLang="ko-KR" smtClean="0">
                <a:solidFill>
                  <a:srgbClr val="FF6600"/>
                </a:solidFill>
              </a:rPr>
              <a:t>1</a:t>
            </a:r>
            <a:r>
              <a:rPr lang="en-US" altLang="ko-KR" smtClean="0"/>
              <a:t>/ </a:t>
            </a:r>
            <a:r>
              <a:rPr lang="ko-KR" altLang="en-US" smtClean="0"/>
              <a:t>활동</a:t>
            </a:r>
            <a:r>
              <a:rPr lang="en-US" altLang="ko-KR" smtClean="0"/>
              <a:t>2</a:t>
            </a:r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>
          <a:xfrm>
            <a:off x="9353974" y="5000625"/>
            <a:ext cx="2826000" cy="185737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ko-KR"/>
              <a:t>‘</a:t>
            </a:r>
            <a:r>
              <a:rPr lang="ko-KR" altLang="en-US"/>
              <a:t>지구 지킴이 활동</a:t>
            </a:r>
            <a:r>
              <a:rPr lang="en-US" altLang="ko-KR"/>
              <a:t>’ </a:t>
            </a:r>
            <a:r>
              <a:rPr lang="ko-KR" altLang="en-US"/>
              <a:t>하기</a:t>
            </a:r>
          </a:p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smtClean="0"/>
              <a:t>duk_04_07_0002_202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0"/>
          </p:nvPr>
        </p:nvSpPr>
        <p:spPr>
          <a:xfrm>
            <a:off x="9353974" y="434803"/>
            <a:ext cx="2838026" cy="456582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[202_</a:t>
            </a:r>
            <a:r>
              <a:rPr lang="ko-KR" altLang="en-US" dirty="0" smtClean="0"/>
              <a:t>실천 쑥쑥</a:t>
            </a:r>
            <a:r>
              <a:rPr lang="en-US" altLang="ko-KR" dirty="0" smtClean="0"/>
              <a:t>_</a:t>
            </a:r>
            <a:r>
              <a:rPr lang="ko-KR" altLang="en-US" dirty="0" smtClean="0">
                <a:solidFill>
                  <a:srgbClr val="FF6600"/>
                </a:solidFill>
              </a:rPr>
              <a:t>활동</a:t>
            </a:r>
            <a:r>
              <a:rPr lang="en-US" altLang="ko-KR" dirty="0" smtClean="0">
                <a:solidFill>
                  <a:srgbClr val="FF6600"/>
                </a:solidFill>
              </a:rPr>
              <a:t>1</a:t>
            </a:r>
            <a:r>
              <a:rPr lang="en-US" altLang="ko-KR" dirty="0" smtClean="0"/>
              <a:t>]</a:t>
            </a:r>
          </a:p>
          <a:p>
            <a:r>
              <a:rPr lang="ko-KR" altLang="en-US" dirty="0" smtClean="0"/>
              <a:t>탭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구성</a:t>
            </a:r>
            <a:endParaRPr lang="en-US" altLang="ko-KR" dirty="0" smtClean="0"/>
          </a:p>
          <a:p>
            <a:r>
              <a:rPr lang="ko-KR" altLang="en-US" dirty="0" smtClean="0"/>
              <a:t>그림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지구 지킴이 활동 표</a:t>
            </a:r>
            <a:r>
              <a:rPr lang="en-US" altLang="ko-KR" dirty="0" smtClean="0"/>
              <a:t>.</a:t>
            </a:r>
            <a:r>
              <a:rPr lang="en-US" altLang="ko-KR" dirty="0" err="1"/>
              <a:t>png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3</a:t>
            </a:r>
            <a:r>
              <a:rPr lang="en-US" altLang="ko-KR" smtClean="0"/>
              <a:t>.  </a:t>
            </a:r>
            <a:r>
              <a:rPr lang="ko-KR" altLang="en-US" smtClean="0"/>
              <a:t>검정 </a:t>
            </a:r>
            <a:r>
              <a:rPr lang="ko-KR" altLang="en-US" dirty="0" smtClean="0"/>
              <a:t>고정 텍스트</a:t>
            </a:r>
            <a:endParaRPr lang="en-US" altLang="ko-KR" dirty="0"/>
          </a:p>
          <a:p>
            <a:pPr>
              <a:buAutoNum type="arabicPeriod" startAt="4"/>
            </a:pPr>
            <a:r>
              <a:rPr lang="ko-KR" altLang="en-US" dirty="0" smtClean="0"/>
              <a:t>직접 </a:t>
            </a:r>
            <a:r>
              <a:rPr lang="ko-KR" altLang="en-US"/>
              <a:t>쓰기 </a:t>
            </a:r>
            <a:r>
              <a:rPr lang="ko-KR" altLang="en-US" smtClean="0"/>
              <a:t>가능</a:t>
            </a:r>
            <a:endParaRPr lang="en-US" altLang="ko-KR" smtClean="0"/>
          </a:p>
          <a:p>
            <a:pPr>
              <a:buAutoNum type="arabicPeriod" startAt="4"/>
            </a:pPr>
            <a:r>
              <a:rPr lang="ko-KR" altLang="en-US" spc="0" smtClean="0">
                <a:solidFill>
                  <a:schemeClr val="tx1"/>
                </a:solidFill>
              </a:rPr>
              <a:t>예 </a:t>
            </a:r>
            <a:r>
              <a:rPr lang="ko-KR" altLang="en-US" spc="0" dirty="0">
                <a:solidFill>
                  <a:schemeClr val="tx1"/>
                </a:solidFill>
              </a:rPr>
              <a:t>보기 </a:t>
            </a:r>
            <a:r>
              <a:rPr lang="en-US" altLang="ko-KR" spc="0" dirty="0">
                <a:solidFill>
                  <a:schemeClr val="tx1"/>
                </a:solidFill>
              </a:rPr>
              <a:t>/ </a:t>
            </a:r>
            <a:r>
              <a:rPr lang="ko-KR" altLang="en-US" spc="0" dirty="0">
                <a:solidFill>
                  <a:schemeClr val="tx1"/>
                </a:solidFill>
              </a:rPr>
              <a:t>직접 쓰기 </a:t>
            </a:r>
            <a:r>
              <a:rPr lang="ko-KR" altLang="en-US" spc="0" dirty="0" smtClean="0">
                <a:solidFill>
                  <a:schemeClr val="tx1"/>
                </a:solidFill>
              </a:rPr>
              <a:t>버튼</a:t>
            </a:r>
            <a:endParaRPr lang="en-US" altLang="ko-KR" spc="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예 </a:t>
            </a:r>
            <a:r>
              <a:rPr lang="ko-KR" altLang="en-US" dirty="0"/>
              <a:t>보기 버튼 클릭 시</a:t>
            </a:r>
            <a:r>
              <a:rPr lang="en-US" altLang="ko-KR" dirty="0"/>
              <a:t>, </a:t>
            </a:r>
            <a:r>
              <a:rPr lang="ko-KR" altLang="en-US" dirty="0"/>
              <a:t>파란 예문 노출됨</a:t>
            </a:r>
            <a:r>
              <a:rPr lang="en-US" altLang="ko-KR" dirty="0"/>
              <a:t>+</a:t>
            </a:r>
            <a:r>
              <a:rPr lang="ko-KR" altLang="en-US" dirty="0"/>
              <a:t>직접 </a:t>
            </a:r>
            <a:r>
              <a:rPr lang="ko-KR" altLang="en-US" dirty="0" smtClean="0"/>
              <a:t>쓰기로 </a:t>
            </a:r>
            <a:r>
              <a:rPr lang="ko-KR" altLang="en-US" dirty="0" err="1" smtClean="0"/>
              <a:t>토글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/>
              <a:t>직접 쓰기 버튼 클릭 시</a:t>
            </a:r>
            <a:r>
              <a:rPr lang="en-US" altLang="ko-KR" dirty="0"/>
              <a:t>, </a:t>
            </a:r>
            <a:r>
              <a:rPr lang="ko-KR" altLang="en-US" dirty="0"/>
              <a:t>예문 사라짐</a:t>
            </a:r>
            <a:r>
              <a:rPr lang="en-US" altLang="ko-KR" dirty="0"/>
              <a:t>+</a:t>
            </a:r>
            <a:r>
              <a:rPr lang="ko-KR" altLang="en-US" dirty="0"/>
              <a:t>직접 쓰기 가능</a:t>
            </a:r>
            <a:r>
              <a:rPr lang="en-US" altLang="ko-KR" dirty="0"/>
              <a:t>+</a:t>
            </a:r>
            <a:r>
              <a:rPr lang="ko-KR" altLang="en-US" dirty="0"/>
              <a:t>예 보기로 </a:t>
            </a:r>
            <a:r>
              <a:rPr lang="ko-KR" altLang="en-US" dirty="0" err="1" smtClean="0"/>
              <a:t>토글</a:t>
            </a:r>
            <a:endParaRPr lang="en-US" altLang="ko-KR" dirty="0" smtClean="0"/>
          </a:p>
          <a:p>
            <a:pPr>
              <a:buAutoNum type="arabicPeriod" startAt="6"/>
            </a:pPr>
            <a:r>
              <a:rPr lang="en-US" altLang="ko-KR" dirty="0" smtClean="0"/>
              <a:t>Tip </a:t>
            </a:r>
            <a:r>
              <a:rPr lang="ko-KR" altLang="en-US" dirty="0" smtClean="0"/>
              <a:t>버튼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버튼 클릭 시 </a:t>
            </a:r>
            <a:r>
              <a:rPr lang="en-US" altLang="ko-KR" dirty="0"/>
              <a:t>Tip</a:t>
            </a:r>
            <a:r>
              <a:rPr lang="ko-KR" altLang="en-US" dirty="0"/>
              <a:t>박스 노출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X </a:t>
            </a:r>
            <a:r>
              <a:rPr lang="ko-KR" altLang="en-US" dirty="0"/>
              <a:t>클릭 시 사라짐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ko-KR" altLang="en-US"/>
              <a:t>지구지킴이 활동 </a:t>
            </a:r>
            <a:r>
              <a:rPr lang="ko-KR" altLang="en-US" smtClean="0"/>
              <a:t>표</a:t>
            </a:r>
            <a:r>
              <a:rPr lang="en-US" altLang="ko-KR" smtClean="0"/>
              <a:t>.png</a:t>
            </a:r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3733355" y="1866347"/>
            <a:ext cx="1794736" cy="167493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D93236-ECF4-4283-844F-A3FE04B2758F}"/>
              </a:ext>
            </a:extLst>
          </p:cNvPr>
          <p:cNvSpPr txBox="1"/>
          <p:nvPr/>
        </p:nvSpPr>
        <p:spPr>
          <a:xfrm>
            <a:off x="3842959" y="2339411"/>
            <a:ext cx="1575528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-210" smtClean="0">
                <a:latin typeface="+mn-ea"/>
              </a:rPr>
              <a:t>지구 지킴이</a:t>
            </a:r>
            <a:endParaRPr lang="en-US" altLang="ko-KR" sz="2500" spc="-210">
              <a:latin typeface="+mn-ea"/>
            </a:endParaRPr>
          </a:p>
          <a:p>
            <a:pPr algn="ctr"/>
            <a:r>
              <a:rPr lang="ko-KR" altLang="en-US" sz="2500" spc="-210" smtClean="0">
                <a:latin typeface="+mn-ea"/>
              </a:rPr>
              <a:t>활동</a:t>
            </a:r>
            <a:endParaRPr lang="ko-KR" altLang="en-US" sz="2500" spc="-210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D93236-ECF4-4283-844F-A3FE04B2758F}"/>
              </a:ext>
            </a:extLst>
          </p:cNvPr>
          <p:cNvSpPr txBox="1"/>
          <p:nvPr/>
        </p:nvSpPr>
        <p:spPr>
          <a:xfrm>
            <a:off x="1681866" y="1156903"/>
            <a:ext cx="2260761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-210" smtClean="0">
                <a:latin typeface="+mn-ea"/>
              </a:rPr>
              <a:t>물은 필요할때만 틀어서 사용해요</a:t>
            </a:r>
            <a:endParaRPr lang="ko-KR" altLang="en-US" sz="2500" spc="-210" dirty="0">
              <a:latin typeface="+mn-ea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955315" y="1028924"/>
            <a:ext cx="2842183" cy="1163177"/>
          </a:xfrm>
          <a:prstGeom prst="roundRect">
            <a:avLst>
              <a:gd name="adj" fmla="val 40113"/>
            </a:avLst>
          </a:prstGeom>
          <a:solidFill>
            <a:srgbClr val="F2D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397332" y="2343829"/>
            <a:ext cx="2842183" cy="1163177"/>
          </a:xfrm>
          <a:prstGeom prst="roundRect">
            <a:avLst>
              <a:gd name="adj" fmla="val 40113"/>
            </a:avLst>
          </a:prstGeom>
          <a:solidFill>
            <a:srgbClr val="F2D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500">
                <a:solidFill>
                  <a:schemeClr val="bg2">
                    <a:lumMod val="75000"/>
                  </a:schemeClr>
                </a:solidFill>
              </a:rPr>
              <a:t>직접 쓰기</a:t>
            </a:r>
            <a:endParaRPr lang="ko-KR" altLang="en-US" sz="25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ED93236-ECF4-4283-844F-A3FE04B2758F}"/>
              </a:ext>
            </a:extLst>
          </p:cNvPr>
          <p:cNvSpPr txBox="1"/>
          <p:nvPr/>
        </p:nvSpPr>
        <p:spPr>
          <a:xfrm>
            <a:off x="1230292" y="1177839"/>
            <a:ext cx="2485637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spc="-10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물은 필요할 때만 틀어서 사용해요</a:t>
            </a:r>
            <a:r>
              <a:rPr lang="en-US" altLang="ko-KR" sz="2500" spc="-10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  <a:endParaRPr lang="ko-KR" altLang="en-US" sz="2500" spc="-10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D93236-ECF4-4283-844F-A3FE04B2758F}"/>
              </a:ext>
            </a:extLst>
          </p:cNvPr>
          <p:cNvSpPr txBox="1"/>
          <p:nvPr/>
        </p:nvSpPr>
        <p:spPr>
          <a:xfrm>
            <a:off x="857446" y="2494495"/>
            <a:ext cx="1860148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spc="-10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안 쓰는 </a:t>
            </a:r>
            <a:endParaRPr lang="en-US" altLang="ko-KR" sz="2500" spc="-100" smtClean="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algn="ctr"/>
            <a:r>
              <a:rPr lang="ko-KR" altLang="en-US" sz="2500" spc="-10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전등 끄기</a:t>
            </a:r>
            <a:endParaRPr lang="ko-KR" altLang="en-US" sz="2500" spc="-10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5429950" y="1034075"/>
            <a:ext cx="2842183" cy="1163177"/>
          </a:xfrm>
          <a:prstGeom prst="roundRect">
            <a:avLst>
              <a:gd name="adj" fmla="val 40113"/>
            </a:avLst>
          </a:prstGeom>
          <a:solidFill>
            <a:srgbClr val="F2D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500">
                <a:solidFill>
                  <a:schemeClr val="bg2">
                    <a:lumMod val="75000"/>
                  </a:schemeClr>
                </a:solidFill>
              </a:rPr>
              <a:t>직접 쓰기</a:t>
            </a:r>
            <a:endParaRPr lang="ko-KR" altLang="en-US" sz="25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D93236-ECF4-4283-844F-A3FE04B2758F}"/>
              </a:ext>
            </a:extLst>
          </p:cNvPr>
          <p:cNvSpPr txBox="1"/>
          <p:nvPr/>
        </p:nvSpPr>
        <p:spPr>
          <a:xfrm>
            <a:off x="5284131" y="991708"/>
            <a:ext cx="3177749" cy="12464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spc="-3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재활용할  때는 </a:t>
            </a:r>
            <a:endParaRPr lang="en-US" altLang="ko-KR" sz="2500" spc="-350" smtClean="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algn="ctr"/>
            <a:r>
              <a:rPr lang="ko-KR" altLang="en-US" sz="2500" spc="-3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비우고</a:t>
            </a:r>
            <a:r>
              <a:rPr lang="en-US" altLang="ko-KR" sz="2500" spc="-3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2500" spc="-3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헹구고</a:t>
            </a:r>
            <a:r>
              <a:rPr lang="en-US" altLang="ko-KR" sz="2500" spc="-3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 </a:t>
            </a:r>
            <a:r>
              <a:rPr lang="ko-KR" altLang="en-US" sz="2500" spc="-3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분리하기</a:t>
            </a:r>
            <a:endParaRPr lang="en-US" altLang="ko-KR" sz="2500" spc="-350" smtClean="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algn="ctr"/>
            <a:r>
              <a:rPr lang="ko-KR" altLang="en-US" sz="2500" spc="-3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종류별로  버리기</a:t>
            </a:r>
            <a:endParaRPr lang="en-US" altLang="ko-KR" sz="2500" spc="-350" smtClean="0">
              <a:solidFill>
                <a:srgbClr val="318AEB"/>
              </a:solidFill>
              <a:latin typeface="+mn-ea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1100444" y="3690157"/>
            <a:ext cx="2842183" cy="1163177"/>
          </a:xfrm>
          <a:prstGeom prst="roundRect">
            <a:avLst>
              <a:gd name="adj" fmla="val 40113"/>
            </a:avLst>
          </a:prstGeom>
          <a:solidFill>
            <a:srgbClr val="F2D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500">
                <a:solidFill>
                  <a:schemeClr val="bg2">
                    <a:lumMod val="75000"/>
                  </a:schemeClr>
                </a:solidFill>
              </a:rPr>
              <a:t>직접 쓰기</a:t>
            </a:r>
            <a:endParaRPr lang="ko-KR" altLang="en-US" sz="25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5384325" y="3690157"/>
            <a:ext cx="2842183" cy="1163177"/>
          </a:xfrm>
          <a:prstGeom prst="roundRect">
            <a:avLst>
              <a:gd name="adj" fmla="val 40113"/>
            </a:avLst>
          </a:prstGeom>
          <a:solidFill>
            <a:srgbClr val="F2D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500">
                <a:solidFill>
                  <a:schemeClr val="bg2">
                    <a:lumMod val="75000"/>
                  </a:schemeClr>
                </a:solidFill>
              </a:rPr>
              <a:t>직접 쓰기</a:t>
            </a:r>
            <a:endParaRPr lang="ko-KR" altLang="en-US" sz="25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5969805" y="2343829"/>
            <a:ext cx="2842183" cy="1163177"/>
          </a:xfrm>
          <a:prstGeom prst="roundRect">
            <a:avLst>
              <a:gd name="adj" fmla="val 40113"/>
            </a:avLst>
          </a:prstGeom>
          <a:solidFill>
            <a:srgbClr val="F2D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500">
                <a:solidFill>
                  <a:schemeClr val="bg2">
                    <a:lumMod val="75000"/>
                  </a:schemeClr>
                </a:solidFill>
              </a:rPr>
              <a:t>직접 쓰기</a:t>
            </a:r>
            <a:endParaRPr lang="ko-KR" altLang="en-US" sz="25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ED93236-ECF4-4283-844F-A3FE04B2758F}"/>
              </a:ext>
            </a:extLst>
          </p:cNvPr>
          <p:cNvSpPr txBox="1"/>
          <p:nvPr/>
        </p:nvSpPr>
        <p:spPr>
          <a:xfrm>
            <a:off x="1508022" y="3840858"/>
            <a:ext cx="2076006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spc="-10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일회용 컵</a:t>
            </a:r>
            <a:endParaRPr lang="en-US" altLang="ko-KR" sz="2500" spc="-100" smtClean="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algn="ctr"/>
            <a:r>
              <a:rPr lang="ko-KR" altLang="en-US" sz="2500" spc="-10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사용하지 않기</a:t>
            </a:r>
            <a:endParaRPr lang="ko-KR" altLang="en-US" sz="2500" spc="-10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ED93236-ECF4-4283-844F-A3FE04B2758F}"/>
              </a:ext>
            </a:extLst>
          </p:cNvPr>
          <p:cNvSpPr txBox="1"/>
          <p:nvPr/>
        </p:nvSpPr>
        <p:spPr>
          <a:xfrm>
            <a:off x="5611518" y="3840858"/>
            <a:ext cx="2413470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spc="-10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사용하지 않는</a:t>
            </a:r>
            <a:endParaRPr lang="en-US" altLang="ko-KR" sz="2500" spc="-100" smtClean="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algn="ctr"/>
            <a:r>
              <a:rPr lang="ko-KR" altLang="en-US" sz="2500" spc="-10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플러그 뽑아 두기</a:t>
            </a:r>
            <a:endParaRPr lang="ko-KR" altLang="en-US" sz="2500" spc="-10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ED93236-ECF4-4283-844F-A3FE04B2758F}"/>
              </a:ext>
            </a:extLst>
          </p:cNvPr>
          <p:cNvSpPr txBox="1"/>
          <p:nvPr/>
        </p:nvSpPr>
        <p:spPr>
          <a:xfrm>
            <a:off x="6264615" y="2461168"/>
            <a:ext cx="2318156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spc="-10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음식은</a:t>
            </a:r>
            <a:endParaRPr lang="en-US" altLang="ko-KR" sz="2500" spc="-100" smtClean="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algn="ctr"/>
            <a:r>
              <a:rPr lang="ko-KR" altLang="en-US" sz="2500" spc="-10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먹을 만큼만 받기</a:t>
            </a:r>
            <a:endParaRPr lang="ko-KR" altLang="en-US" sz="2500" spc="-10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250068" y="1007541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4044418" y="2152770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323385" y="2261857"/>
            <a:ext cx="662337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4-1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1019529" y="3723484"/>
            <a:ext cx="662337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4-2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5330849" y="3627155"/>
            <a:ext cx="662337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4-3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5747213" y="2462492"/>
            <a:ext cx="662337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4-4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5284131" y="1020121"/>
            <a:ext cx="662337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4-5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712" y="4619562"/>
            <a:ext cx="997200" cy="313585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751" y="5082719"/>
            <a:ext cx="997200" cy="313585"/>
          </a:xfrm>
          <a:prstGeom prst="rect">
            <a:avLst/>
          </a:prstGeom>
        </p:spPr>
      </p:pic>
      <p:sp>
        <p:nvSpPr>
          <p:cNvPr id="88" name="타원 87"/>
          <p:cNvSpPr/>
          <p:nvPr/>
        </p:nvSpPr>
        <p:spPr>
          <a:xfrm>
            <a:off x="8143938" y="4646754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5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8277464" y="560994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1034484" y="1003369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5103040" y="5448804"/>
            <a:ext cx="4193499" cy="1320426"/>
            <a:chOff x="6365474" y="2279387"/>
            <a:chExt cx="4104326" cy="1427079"/>
          </a:xfrm>
        </p:grpSpPr>
        <p:grpSp>
          <p:nvGrpSpPr>
            <p:cNvPr id="61" name="그룹 60"/>
            <p:cNvGrpSpPr/>
            <p:nvPr/>
          </p:nvGrpSpPr>
          <p:grpSpPr>
            <a:xfrm>
              <a:off x="6365474" y="2279387"/>
              <a:ext cx="4104326" cy="1427079"/>
              <a:chOff x="9101266" y="2823846"/>
              <a:chExt cx="3801749" cy="1427079"/>
            </a:xfrm>
          </p:grpSpPr>
          <p:grpSp>
            <p:nvGrpSpPr>
              <p:cNvPr id="67" name="그룹 66"/>
              <p:cNvGrpSpPr/>
              <p:nvPr/>
            </p:nvGrpSpPr>
            <p:grpSpPr>
              <a:xfrm>
                <a:off x="9101266" y="2868398"/>
                <a:ext cx="3801746" cy="1382527"/>
                <a:chOff x="4964906" y="6091378"/>
                <a:chExt cx="3801746" cy="1382527"/>
              </a:xfrm>
            </p:grpSpPr>
            <p:pic>
              <p:nvPicPr>
                <p:cNvPr id="82" name="그림 81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434580" y="6091378"/>
                  <a:ext cx="201677" cy="195171"/>
                </a:xfrm>
                <a:prstGeom prst="rect">
                  <a:avLst/>
                </a:prstGeom>
              </p:spPr>
            </p:pic>
            <p:sp>
              <p:nvSpPr>
                <p:cNvPr id="83" name="TextBox 82"/>
                <p:cNvSpPr txBox="1"/>
                <p:nvPr/>
              </p:nvSpPr>
              <p:spPr>
                <a:xfrm>
                  <a:off x="4964906" y="6191112"/>
                  <a:ext cx="3801746" cy="1282793"/>
                </a:xfrm>
                <a:prstGeom prst="roundRect">
                  <a:avLst>
                    <a:gd name="adj" fmla="val 8990"/>
                  </a:avLst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85000"/>
                    </a:schemeClr>
                  </a:solidFill>
                  <a:prstDash val="solid"/>
                </a:ln>
              </p:spPr>
              <p:txBody>
                <a:bodyPr wrap="square" lIns="36000" tIns="36000" rIns="36000" bIns="36000" rtlCol="0">
                  <a:noAutofit/>
                </a:bodyPr>
                <a:lstStyle/>
                <a:p>
                  <a:pPr algn="just">
                    <a:defRPr/>
                  </a:pPr>
                  <a:endParaRPr lang="en-US" altLang="ko-KR" sz="1600"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  <a:p>
                  <a:pPr algn="just">
                    <a:defRPr/>
                  </a:pPr>
                  <a:r>
                    <a:rPr lang="ko-KR" altLang="en-US" sz="160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‘지구 지킴이 활동’이란 ‘하루에 한가지씩 지구를 구하자’는 뜻에서 </a:t>
                  </a:r>
                  <a:r>
                    <a:rPr lang="ko-KR" altLang="en-US" sz="160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매일 한 </a:t>
                  </a:r>
                  <a:r>
                    <a:rPr lang="ko-KR" altLang="en-US" sz="160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가지씩 지구를 구하는 활동을 실천 하는 것을 </a:t>
                  </a:r>
                  <a:r>
                    <a:rPr lang="ko-KR" altLang="en-US" sz="160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말합니다</a:t>
                  </a:r>
                  <a:r>
                    <a:rPr lang="en-US" altLang="ko-KR" sz="160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.</a:t>
                  </a:r>
                  <a:endParaRPr lang="en-US" altLang="ko-KR" sz="1600" dirty="0" smtClean="0"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</p:grpSp>
          <p:sp>
            <p:nvSpPr>
              <p:cNvPr id="80" name="TextBox 79"/>
              <p:cNvSpPr txBox="1"/>
              <p:nvPr/>
            </p:nvSpPr>
            <p:spPr>
              <a:xfrm>
                <a:off x="9101269" y="3002496"/>
                <a:ext cx="3801746" cy="153888"/>
              </a:xfrm>
              <a:prstGeom prst="roundRect">
                <a:avLst>
                  <a:gd name="adj" fmla="val 0"/>
                </a:avLst>
              </a:prstGeom>
              <a:solidFill>
                <a:srgbClr val="006EE6"/>
              </a:solidFill>
            </p:spPr>
            <p:txBody>
              <a:bodyPr wrap="square" rtlCol="0">
                <a:spAutoFit/>
              </a:bodyPr>
              <a:lstStyle/>
              <a:p>
                <a:endParaRPr lang="ko-KR" altLang="en-US" sz="4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9101269" y="2823846"/>
                <a:ext cx="3801746" cy="293465"/>
              </a:xfrm>
              <a:prstGeom prst="roundRect">
                <a:avLst>
                  <a:gd name="adj" fmla="val 30608"/>
                </a:avLst>
              </a:prstGeom>
              <a:solidFill>
                <a:srgbClr val="006EE6"/>
              </a:solidFill>
            </p:spPr>
            <p:txBody>
              <a:bodyPr wrap="square" lIns="36000" tIns="36000" rIns="36000" bIns="36000" rtlCol="0">
                <a:spAutoFit/>
              </a:bodyPr>
              <a:lstStyle/>
              <a:p>
                <a:r>
                  <a:rPr lang="en-US" altLang="ko-KR" sz="1100" b="1" dirty="0" smtClean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 Tip</a:t>
                </a:r>
                <a:endParaRPr lang="ko-KR" altLang="en-US" sz="11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 flipH="1">
              <a:off x="10190000" y="2378725"/>
              <a:ext cx="139023" cy="132496"/>
              <a:chOff x="11455035" y="2124511"/>
              <a:chExt cx="169492" cy="169492"/>
            </a:xfrm>
          </p:grpSpPr>
          <p:cxnSp>
            <p:nvCxnSpPr>
              <p:cNvPr id="64" name="직선 연결선 63"/>
              <p:cNvCxnSpPr/>
              <p:nvPr/>
            </p:nvCxnSpPr>
            <p:spPr>
              <a:xfrm>
                <a:off x="11455035" y="2124511"/>
                <a:ext cx="169492" cy="169492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/>
              <p:nvPr/>
            </p:nvCxnSpPr>
            <p:spPr>
              <a:xfrm flipH="1">
                <a:off x="11455035" y="2124511"/>
                <a:ext cx="169492" cy="169492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4" name="타원 83"/>
          <p:cNvSpPr/>
          <p:nvPr/>
        </p:nvSpPr>
        <p:spPr>
          <a:xfrm>
            <a:off x="8442287" y="994810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6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ACEE27F6-9A3B-448D-B61B-01A313F026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855" y="984473"/>
            <a:ext cx="750030" cy="556474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999B133E-F904-4453-B09A-61F2DDE32F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88205" y="1268735"/>
            <a:ext cx="381000" cy="30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0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" name="표 6">
            <a:extLst>
              <a:ext uri="{FF2B5EF4-FFF2-40B4-BE49-F238E27FC236}">
                <a16:creationId xmlns:a16="http://schemas.microsoft.com/office/drawing/2014/main" id="{190CC2A6-C30E-4060-927F-9A8F032C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611618"/>
              </p:ext>
            </p:extLst>
          </p:nvPr>
        </p:nvGraphicFramePr>
        <p:xfrm>
          <a:off x="93493" y="1600533"/>
          <a:ext cx="9156434" cy="2587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758">
                  <a:extLst>
                    <a:ext uri="{9D8B030D-6E8A-4147-A177-3AD203B41FA5}">
                      <a16:colId xmlns:a16="http://schemas.microsoft.com/office/drawing/2014/main" val="1885173752"/>
                    </a:ext>
                  </a:extLst>
                </a:gridCol>
                <a:gridCol w="8327676">
                  <a:extLst>
                    <a:ext uri="{9D8B030D-6E8A-4147-A177-3AD203B41FA5}">
                      <a16:colId xmlns:a16="http://schemas.microsoft.com/office/drawing/2014/main" val="2936954157"/>
                    </a:ext>
                  </a:extLst>
                </a:gridCol>
              </a:tblGrid>
              <a:tr h="907536"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b="0" spc="-150" smtClean="0">
                          <a:solidFill>
                            <a:srgbClr val="A66F57"/>
                          </a:solidFill>
                          <a:latin typeface="Noto Sans KR Medium" panose="020B0200000000000000" pitchFamily="50" charset="-127"/>
                          <a:ea typeface="Noto Sans KR Medium" panose="020B0200000000000000" pitchFamily="50" charset="-127"/>
                        </a:rPr>
                        <a:t>실천</a:t>
                      </a:r>
                      <a:r>
                        <a:rPr lang="en-US" altLang="ko-KR" sz="2500" b="0" spc="-150" baseline="0" smtClean="0">
                          <a:solidFill>
                            <a:srgbClr val="A66F57"/>
                          </a:solidFill>
                          <a:latin typeface="Noto Sans KR Medium" panose="020B0200000000000000" pitchFamily="50" charset="-127"/>
                          <a:ea typeface="Noto Sans KR Medium" panose="020B0200000000000000" pitchFamily="50" charset="-127"/>
                        </a:rPr>
                        <a:t> </a:t>
                      </a:r>
                      <a:r>
                        <a:rPr lang="ko-KR" altLang="en-US" sz="2500" b="0" spc="-150" smtClean="0">
                          <a:solidFill>
                            <a:srgbClr val="A66F57"/>
                          </a:solidFill>
                          <a:latin typeface="Noto Sans KR Medium" panose="020B0200000000000000" pitchFamily="50" charset="-127"/>
                          <a:ea typeface="Noto Sans KR Medium" panose="020B0200000000000000" pitchFamily="50" charset="-127"/>
                        </a:rPr>
                        <a:t>내용</a:t>
                      </a:r>
                      <a:endParaRPr lang="ko-KR" altLang="en-US" sz="2500" b="0" spc="-150" dirty="0" smtClean="0">
                        <a:solidFill>
                          <a:srgbClr val="A66F57"/>
                        </a:solidFill>
                        <a:latin typeface="Noto Sans KR Medium" panose="020B0200000000000000" pitchFamily="50" charset="-127"/>
                        <a:ea typeface="Noto Sans KR Medium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E8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E8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E8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E8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B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 typeface="Arial" panose="020B0604020202020204" pitchFamily="34" charset="0"/>
                        <a:buNone/>
                      </a:pPr>
                      <a:endParaRPr lang="ko-KR" altLang="en-US" sz="2500" b="0" spc="-150" dirty="0">
                        <a:solidFill>
                          <a:schemeClr val="tx1"/>
                        </a:solidFill>
                        <a:latin typeface="Noto Sans KR Medium" panose="020B0200000000000000" pitchFamily="50" charset="-127"/>
                        <a:ea typeface="Noto Sans KR Medium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7E8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E8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E8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E8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506743"/>
                  </a:ext>
                </a:extLst>
              </a:tr>
              <a:tr h="826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500" b="0" spc="-150" dirty="0">
                        <a:solidFill>
                          <a:schemeClr val="bg1"/>
                        </a:solidFill>
                        <a:latin typeface="Noto Sans KR Medium" panose="020B0200000000000000" pitchFamily="50" charset="-127"/>
                        <a:ea typeface="Noto Sans KR Medium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E8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E8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E8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E8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B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2500" spc="-100" smtClean="0">
                          <a:solidFill>
                            <a:srgbClr val="006EE6"/>
                          </a:solidFill>
                          <a:latin typeface="Noto Sans KR Medium" panose="020B0200000000000000" pitchFamily="50" charset="-127"/>
                          <a:ea typeface="Noto Sans KR Medium" panose="020B0200000000000000" pitchFamily="50" charset="-127"/>
                        </a:rPr>
                        <a:t>집에서 자기</a:t>
                      </a:r>
                      <a:r>
                        <a:rPr lang="ko-KR" altLang="en-US" sz="2500" spc="-100" baseline="0" smtClean="0">
                          <a:solidFill>
                            <a:srgbClr val="006EE6"/>
                          </a:solidFill>
                          <a:latin typeface="Noto Sans KR Medium" panose="020B0200000000000000" pitchFamily="50" charset="-127"/>
                          <a:ea typeface="Noto Sans KR Medium" panose="020B0200000000000000" pitchFamily="50" charset="-127"/>
                        </a:rPr>
                        <a:t> 전에 양치질할 때 컵을 사용해 물을 아끼겠습니다</a:t>
                      </a:r>
                      <a:r>
                        <a:rPr lang="en-US" altLang="ko-KR" sz="2500" spc="-100" baseline="0" smtClean="0">
                          <a:solidFill>
                            <a:srgbClr val="006EE6"/>
                          </a:solidFill>
                          <a:latin typeface="Noto Sans KR Medium" panose="020B0200000000000000" pitchFamily="50" charset="-127"/>
                          <a:ea typeface="Noto Sans KR Medium" panose="020B0200000000000000" pitchFamily="50" charset="-127"/>
                        </a:rPr>
                        <a:t>.</a:t>
                      </a:r>
                    </a:p>
                    <a:p>
                      <a:pPr marL="342900" marR="0" lvl="0" indent="-3429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2500" kern="1200" spc="-100" smtClean="0">
                          <a:solidFill>
                            <a:srgbClr val="006EE6"/>
                          </a:solidFill>
                          <a:latin typeface="Noto Sans KR Medium" panose="020B0200000000000000" pitchFamily="50" charset="-127"/>
                          <a:ea typeface="Noto Sans KR Medium" panose="020B0200000000000000" pitchFamily="50" charset="-127"/>
                          <a:cs typeface="+mn-cs"/>
                        </a:rPr>
                        <a:t>등하교할</a:t>
                      </a:r>
                      <a:r>
                        <a:rPr lang="ko-KR" altLang="en-US" sz="2500" kern="1200" spc="-100" baseline="0" smtClean="0">
                          <a:solidFill>
                            <a:srgbClr val="006EE6"/>
                          </a:solidFill>
                          <a:latin typeface="Noto Sans KR Medium" panose="020B0200000000000000" pitchFamily="50" charset="-127"/>
                          <a:ea typeface="Noto Sans KR Medium" panose="020B0200000000000000" pitchFamily="50" charset="-127"/>
                          <a:cs typeface="+mn-cs"/>
                        </a:rPr>
                        <a:t> 때 엘리베이터 대신 계단을 이용하겠습니다</a:t>
                      </a:r>
                      <a:r>
                        <a:rPr lang="en-US" altLang="ko-KR" sz="2500" kern="1200" spc="-100" baseline="0" smtClean="0">
                          <a:solidFill>
                            <a:srgbClr val="006EE6"/>
                          </a:solidFill>
                          <a:latin typeface="Noto Sans KR Medium" panose="020B0200000000000000" pitchFamily="50" charset="-127"/>
                          <a:ea typeface="Noto Sans KR Medium" panose="020B0200000000000000" pitchFamily="50" charset="-127"/>
                          <a:cs typeface="+mn-cs"/>
                        </a:rPr>
                        <a:t>.</a:t>
                      </a:r>
                      <a:endParaRPr lang="ko-KR" altLang="en-US" sz="2500" kern="1200" spc="-150" smtClean="0">
                        <a:solidFill>
                          <a:schemeClr val="tx1"/>
                        </a:solidFill>
                        <a:latin typeface="Noto Sans KR Medium" panose="020B0200000000000000" pitchFamily="50" charset="-127"/>
                        <a:ea typeface="Noto Sans KR Medium" panose="020B0200000000000000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F7E8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E8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E8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E8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261267"/>
                  </a:ext>
                </a:extLst>
              </a:tr>
              <a:tr h="826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500" b="0" spc="-150" dirty="0">
                        <a:solidFill>
                          <a:schemeClr val="bg1"/>
                        </a:solidFill>
                        <a:latin typeface="Noto Sans KR Medium" panose="020B0200000000000000" pitchFamily="50" charset="-127"/>
                        <a:ea typeface="Noto Sans KR Medium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E8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E8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E8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E8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B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2500" b="0" spc="-150" dirty="0">
                        <a:solidFill>
                          <a:schemeClr val="tx1"/>
                        </a:solidFill>
                        <a:latin typeface="Noto Sans KR Medium" panose="020B0200000000000000" pitchFamily="50" charset="-127"/>
                        <a:ea typeface="Noto Sans KR Medium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7E8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E8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E8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E8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184331"/>
                  </a:ext>
                </a:extLst>
              </a:tr>
            </a:tbl>
          </a:graphicData>
        </a:graphic>
      </p:graphicFrame>
      <p:sp>
        <p:nvSpPr>
          <p:cNvPr id="39" name="직사각형 38"/>
          <p:cNvSpPr/>
          <p:nvPr/>
        </p:nvSpPr>
        <p:spPr>
          <a:xfrm>
            <a:off x="944411" y="3708279"/>
            <a:ext cx="8086004" cy="531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ko-KR" altLang="en-US" sz="2500" spc="-10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집에서 </a:t>
            </a:r>
            <a:r>
              <a:rPr lang="ko-KR" altLang="en-US" sz="2500" spc="-10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쓰레기를 정해진 날짜와 시간에 분리배출하겠습니다</a:t>
            </a:r>
            <a:r>
              <a:rPr lang="en-US" altLang="ko-KR" sz="2500" spc="-10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ko-KR" altLang="en-US" sz="2500" spc="-10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점심시간에 학교에서 급식을 먹을 때 먹을 만큼만 받겠습니다</a:t>
            </a:r>
            <a:r>
              <a:rPr lang="en-US" altLang="ko-KR" sz="2500" spc="-10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</a:p>
          <a:p>
            <a:pPr algn="ctr"/>
            <a:r>
              <a:rPr lang="ko-KR" altLang="en-US" sz="250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ko-KR" altLang="en-US" sz="25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자신이 실천할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지구 지킴이 활동 계획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을 써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/>
              <a:t>활동</a:t>
            </a:r>
            <a:r>
              <a:rPr lang="en-US" altLang="ko-KR"/>
              <a:t>1/ </a:t>
            </a:r>
            <a:r>
              <a:rPr lang="ko-KR" altLang="en-US">
                <a:solidFill>
                  <a:srgbClr val="FF6600"/>
                </a:solidFill>
              </a:rPr>
              <a:t>활동</a:t>
            </a:r>
            <a:r>
              <a:rPr lang="en-US" altLang="ko-KR">
                <a:solidFill>
                  <a:srgbClr val="FF6600"/>
                </a:solidFill>
              </a:rPr>
              <a:t>2</a:t>
            </a:r>
            <a:endParaRPr lang="ko-KR" altLang="en-US">
              <a:solidFill>
                <a:srgbClr val="FF6600"/>
              </a:solidFill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>
          <a:xfrm>
            <a:off x="9353974" y="4899171"/>
            <a:ext cx="2826000" cy="195882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ko-KR"/>
              <a:t>‘</a:t>
            </a:r>
            <a:r>
              <a:rPr lang="ko-KR" altLang="en-US"/>
              <a:t>지구 지킴이 활동</a:t>
            </a:r>
            <a:r>
              <a:rPr lang="en-US" altLang="ko-KR"/>
              <a:t>’ </a:t>
            </a:r>
            <a:r>
              <a:rPr lang="ko-KR" altLang="en-US"/>
              <a:t>하기</a:t>
            </a:r>
          </a:p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smtClean="0"/>
              <a:t>duk_04_07_0002_202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0"/>
          </p:nvPr>
        </p:nvSpPr>
        <p:spPr>
          <a:xfrm>
            <a:off x="9353974" y="434803"/>
            <a:ext cx="2838026" cy="4523091"/>
          </a:xfrm>
        </p:spPr>
        <p:txBody>
          <a:bodyPr/>
          <a:lstStyle/>
          <a:p>
            <a:pPr marL="0" indent="0">
              <a:buNone/>
            </a:pPr>
            <a:r>
              <a:rPr lang="en-US" altLang="ko-KR"/>
              <a:t>[202_</a:t>
            </a:r>
            <a:r>
              <a:rPr lang="ko-KR" altLang="en-US"/>
              <a:t>실천 쑥쑥</a:t>
            </a:r>
            <a:r>
              <a:rPr lang="en-US" altLang="ko-KR"/>
              <a:t>_</a:t>
            </a:r>
            <a:r>
              <a:rPr lang="ko-KR" altLang="en-US" smtClean="0">
                <a:solidFill>
                  <a:srgbClr val="FF6600"/>
                </a:solidFill>
              </a:rPr>
              <a:t>활동</a:t>
            </a:r>
            <a:r>
              <a:rPr lang="en-US" altLang="ko-KR" smtClean="0">
                <a:solidFill>
                  <a:srgbClr val="FF6600"/>
                </a:solidFill>
              </a:rPr>
              <a:t>2</a:t>
            </a:r>
            <a:r>
              <a:rPr lang="en-US" altLang="ko-KR" smtClean="0"/>
              <a:t>]</a:t>
            </a:r>
          </a:p>
          <a:p>
            <a:r>
              <a:rPr lang="ko-KR" altLang="en-US" smtClean="0"/>
              <a:t>탭 </a:t>
            </a:r>
            <a:r>
              <a:rPr lang="en-US" altLang="ko-KR" smtClean="0"/>
              <a:t>2</a:t>
            </a:r>
            <a:r>
              <a:rPr lang="ko-KR" altLang="en-US" smtClean="0"/>
              <a:t>개 구성</a:t>
            </a:r>
            <a:endParaRPr lang="en-US" altLang="ko-KR" smtClean="0"/>
          </a:p>
          <a:p>
            <a:r>
              <a:rPr lang="ko-KR" altLang="en-US" smtClean="0"/>
              <a:t>텍스트 박스 </a:t>
            </a:r>
            <a:r>
              <a:rPr lang="en-US" altLang="ko-KR" smtClean="0"/>
              <a:t>+ </a:t>
            </a:r>
            <a:r>
              <a:rPr lang="ko-KR" altLang="en-US" smtClean="0"/>
              <a:t>고정 텍스트 </a:t>
            </a:r>
            <a:endParaRPr lang="en-US" altLang="ko-KR" smtClean="0"/>
          </a:p>
          <a:p>
            <a:r>
              <a:rPr lang="ko-KR" altLang="en-US" smtClean="0"/>
              <a:t>표 </a:t>
            </a:r>
            <a:r>
              <a:rPr lang="en-US" altLang="ko-KR" smtClean="0"/>
              <a:t>+ </a:t>
            </a:r>
            <a:r>
              <a:rPr lang="ko-KR" altLang="en-US" smtClean="0"/>
              <a:t>검정 고정 텍스트  </a:t>
            </a:r>
            <a:r>
              <a:rPr lang="en-US" altLang="ko-KR" smtClean="0"/>
              <a:t>+ </a:t>
            </a:r>
            <a:r>
              <a:rPr lang="ko-KR" altLang="en-US" smtClean="0"/>
              <a:t>노란색 고정 밑줄</a:t>
            </a:r>
            <a:endParaRPr lang="en-US" altLang="ko-KR" smtClean="0"/>
          </a:p>
          <a:p>
            <a:r>
              <a:rPr lang="ko-KR" altLang="en-US" smtClean="0"/>
              <a:t>직접 쓰기 기능 </a:t>
            </a:r>
            <a:r>
              <a:rPr lang="en-US" altLang="ko-KR" smtClean="0"/>
              <a:t>+ </a:t>
            </a:r>
            <a:r>
              <a:rPr lang="ko-KR" altLang="en-US" smtClean="0"/>
              <a:t>파란색 예시 텍스트 </a:t>
            </a:r>
            <a:endParaRPr lang="en-US" altLang="ko-KR" smtClean="0"/>
          </a:p>
          <a:p>
            <a:pPr marL="0" indent="0">
              <a:buNone/>
            </a:pPr>
            <a:r>
              <a:rPr lang="en-US" altLang="ko-KR" smtClean="0"/>
              <a:t>5. </a:t>
            </a:r>
            <a:r>
              <a:rPr lang="ko-KR" altLang="en-US" smtClean="0"/>
              <a:t>예 </a:t>
            </a:r>
            <a:r>
              <a:rPr lang="ko-KR" altLang="en-US"/>
              <a:t>보기 </a:t>
            </a:r>
            <a:r>
              <a:rPr lang="en-US" altLang="ko-KR"/>
              <a:t>/ </a:t>
            </a:r>
            <a:r>
              <a:rPr lang="ko-KR" altLang="en-US"/>
              <a:t>직접 쓰기 버튼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en-US" altLang="ko-KR"/>
              <a:t> </a:t>
            </a:r>
            <a:r>
              <a:rPr lang="ko-KR" altLang="en-US"/>
              <a:t>예 보기 버튼 클릭 시</a:t>
            </a:r>
            <a:r>
              <a:rPr lang="en-US" altLang="ko-KR"/>
              <a:t>, </a:t>
            </a:r>
            <a:r>
              <a:rPr lang="ko-KR" altLang="en-US"/>
              <a:t>파란 예문 노출됨</a:t>
            </a:r>
            <a:r>
              <a:rPr lang="en-US" altLang="ko-KR"/>
              <a:t>+</a:t>
            </a:r>
            <a:r>
              <a:rPr lang="ko-KR" altLang="en-US"/>
              <a:t>직접 쓰기로 토글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직접 쓰기 버튼 클릭 시</a:t>
            </a:r>
            <a:r>
              <a:rPr lang="en-US" altLang="ko-KR"/>
              <a:t>, </a:t>
            </a:r>
            <a:r>
              <a:rPr lang="ko-KR" altLang="en-US"/>
              <a:t>예문 사라짐</a:t>
            </a:r>
            <a:r>
              <a:rPr lang="en-US" altLang="ko-KR"/>
              <a:t>+</a:t>
            </a:r>
            <a:r>
              <a:rPr lang="ko-KR" altLang="en-US"/>
              <a:t>직접 쓰기 가능</a:t>
            </a:r>
            <a:r>
              <a:rPr lang="en-US" altLang="ko-KR"/>
              <a:t>+</a:t>
            </a:r>
            <a:r>
              <a:rPr lang="ko-KR" altLang="en-US"/>
              <a:t>예 보기로 </a:t>
            </a:r>
            <a:r>
              <a:rPr lang="ko-KR" altLang="en-US" smtClean="0"/>
              <a:t>토글</a:t>
            </a:r>
            <a:endParaRPr lang="en-US" altLang="ko-KR" smtClean="0"/>
          </a:p>
          <a:p>
            <a:pPr>
              <a:buAutoNum type="arabicPeriod" startAt="6"/>
            </a:pPr>
            <a:r>
              <a:rPr lang="ko-KR" altLang="en-US" smtClean="0"/>
              <a:t>추가 질문 버튼 </a:t>
            </a:r>
            <a:endParaRPr lang="en-US" altLang="ko-KR" smtClean="0"/>
          </a:p>
          <a:p>
            <a:pPr marL="171450" indent="-171450">
              <a:buFontTx/>
              <a:buChar char="-"/>
            </a:pPr>
            <a:r>
              <a:rPr lang="ko-KR" altLang="en-US" smtClean="0"/>
              <a:t>버튼 클릭 시 </a:t>
            </a:r>
            <a:r>
              <a:rPr lang="en-US" altLang="ko-KR"/>
              <a:t> </a:t>
            </a:r>
            <a:r>
              <a:rPr lang="ko-KR" altLang="en-US" smtClean="0"/>
              <a:t>추가 질문 풀팝업 노출 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FF0000"/>
                </a:solidFill>
              </a:rPr>
              <a:t>19</a:t>
            </a:r>
            <a:r>
              <a:rPr lang="ko-KR" altLang="en-US" smtClean="0"/>
              <a:t>페이지 참고</a:t>
            </a:r>
            <a:r>
              <a:rPr lang="en-US" altLang="ko-KR" smtClean="0"/>
              <a:t>)</a:t>
            </a:r>
          </a:p>
          <a:p>
            <a:pPr marL="0" indent="0">
              <a:buNone/>
            </a:pPr>
            <a:r>
              <a:rPr lang="en-US" altLang="ko-KR" smtClean="0"/>
              <a:t>7.  Tip </a:t>
            </a:r>
            <a:r>
              <a:rPr lang="ko-KR" altLang="en-US" smtClean="0"/>
              <a:t>버튼</a:t>
            </a:r>
            <a:r>
              <a:rPr lang="en-US" altLang="ko-KR"/>
              <a:t> </a:t>
            </a:r>
            <a:r>
              <a:rPr lang="en-US" altLang="ko-KR" smtClean="0"/>
              <a:t>: </a:t>
            </a:r>
            <a:r>
              <a:rPr lang="ko-KR" altLang="en-US" smtClean="0"/>
              <a:t>버튼 클릭 시 </a:t>
            </a:r>
            <a:r>
              <a:rPr lang="en-US" altLang="ko-KR" smtClean="0"/>
              <a:t>Tip </a:t>
            </a:r>
            <a:r>
              <a:rPr lang="ko-KR" altLang="en-US" smtClean="0"/>
              <a:t>박스 노출</a:t>
            </a:r>
            <a:r>
              <a:rPr lang="en-US" altLang="ko-KR" smtClean="0"/>
              <a:t>, X </a:t>
            </a:r>
            <a:r>
              <a:rPr lang="ko-KR" altLang="en-US" smtClean="0"/>
              <a:t>클릭시 사라짐</a:t>
            </a:r>
            <a:r>
              <a:rPr lang="en-US" altLang="ko-KR" smtClean="0"/>
              <a:t>.</a:t>
            </a:r>
            <a:endParaRPr lang="en-US" altLang="ko-KR"/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5521656" y="5220147"/>
            <a:ext cx="3765411" cy="1320426"/>
            <a:chOff x="6365474" y="2279387"/>
            <a:chExt cx="4104326" cy="1427079"/>
          </a:xfrm>
        </p:grpSpPr>
        <p:grpSp>
          <p:nvGrpSpPr>
            <p:cNvPr id="11" name="그룹 10"/>
            <p:cNvGrpSpPr/>
            <p:nvPr/>
          </p:nvGrpSpPr>
          <p:grpSpPr>
            <a:xfrm>
              <a:off x="6365474" y="2279387"/>
              <a:ext cx="4104326" cy="1427079"/>
              <a:chOff x="9101266" y="2823846"/>
              <a:chExt cx="3801749" cy="1427079"/>
            </a:xfrm>
          </p:grpSpPr>
          <p:grpSp>
            <p:nvGrpSpPr>
              <p:cNvPr id="15" name="그룹 14"/>
              <p:cNvGrpSpPr/>
              <p:nvPr/>
            </p:nvGrpSpPr>
            <p:grpSpPr>
              <a:xfrm>
                <a:off x="9101266" y="2868398"/>
                <a:ext cx="3801746" cy="1382527"/>
                <a:chOff x="4964906" y="6091378"/>
                <a:chExt cx="3801746" cy="1382527"/>
              </a:xfrm>
            </p:grpSpPr>
            <p:pic>
              <p:nvPicPr>
                <p:cNvPr id="20" name="그림 19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34580" y="6091378"/>
                  <a:ext cx="201677" cy="195171"/>
                </a:xfrm>
                <a:prstGeom prst="rect">
                  <a:avLst/>
                </a:prstGeom>
              </p:spPr>
            </p:pic>
            <p:sp>
              <p:nvSpPr>
                <p:cNvPr id="21" name="TextBox 20"/>
                <p:cNvSpPr txBox="1"/>
                <p:nvPr/>
              </p:nvSpPr>
              <p:spPr>
                <a:xfrm>
                  <a:off x="4964906" y="6191111"/>
                  <a:ext cx="3801746" cy="1282794"/>
                </a:xfrm>
                <a:prstGeom prst="roundRect">
                  <a:avLst>
                    <a:gd name="adj" fmla="val 8990"/>
                  </a:avLst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85000"/>
                    </a:schemeClr>
                  </a:solidFill>
                  <a:prstDash val="solid"/>
                </a:ln>
              </p:spPr>
              <p:txBody>
                <a:bodyPr wrap="square" lIns="36000" tIns="36000" rIns="36000" bIns="36000" rtlCol="0">
                  <a:noAutofit/>
                </a:bodyPr>
                <a:lstStyle/>
                <a:p>
                  <a:pPr algn="just">
                    <a:defRPr/>
                  </a:pPr>
                  <a:endParaRPr lang="en-US" altLang="ko-KR" sz="1600"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  <a:p>
                  <a:pPr algn="just">
                    <a:defRPr/>
                  </a:pPr>
                  <a:r>
                    <a:rPr lang="ko-KR" altLang="en-US" sz="1600" spc="-10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‘지구 지킴이 </a:t>
                  </a:r>
                  <a:r>
                    <a:rPr lang="ko-KR" altLang="en-US" sz="1600" spc="-10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활동 계획’에는 언제</a:t>
                  </a:r>
                  <a:r>
                    <a:rPr lang="en-US" altLang="ko-KR" sz="1600" spc="-10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, </a:t>
                  </a:r>
                  <a:r>
                    <a:rPr lang="ko-KR" altLang="en-US" sz="1600" spc="-10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어디서</a:t>
                  </a:r>
                  <a:r>
                    <a:rPr lang="en-US" altLang="ko-KR" sz="1600" spc="-10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, </a:t>
                  </a:r>
                  <a:r>
                    <a:rPr lang="ko-KR" altLang="en-US" sz="1600" spc="-10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어떤 일을 할지 생각하며 실천 장소</a:t>
                  </a:r>
                  <a:r>
                    <a:rPr lang="en-US" altLang="ko-KR" sz="1600" spc="-10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, </a:t>
                  </a:r>
                  <a:r>
                    <a:rPr lang="ko-KR" altLang="en-US" sz="1600" spc="-10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실천 시간</a:t>
                  </a:r>
                  <a:r>
                    <a:rPr lang="en-US" altLang="ko-KR" sz="1600" spc="-10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, </a:t>
                  </a:r>
                  <a:r>
                    <a:rPr lang="ko-KR" altLang="en-US" sz="1600" spc="-10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실천 내용을 구체적으로  씁니다</a:t>
                  </a:r>
                  <a:r>
                    <a:rPr lang="en-US" altLang="ko-KR" sz="1600" spc="-10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. </a:t>
                  </a:r>
                  <a:endParaRPr lang="en-US" altLang="ko-KR" sz="1600" spc="-100" dirty="0" smtClean="0"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9101269" y="3002496"/>
                <a:ext cx="3801746" cy="153888"/>
              </a:xfrm>
              <a:prstGeom prst="roundRect">
                <a:avLst>
                  <a:gd name="adj" fmla="val 0"/>
                </a:avLst>
              </a:prstGeom>
              <a:solidFill>
                <a:srgbClr val="006EE6"/>
              </a:solidFill>
            </p:spPr>
            <p:txBody>
              <a:bodyPr wrap="square" rtlCol="0">
                <a:spAutoFit/>
              </a:bodyPr>
              <a:lstStyle/>
              <a:p>
                <a:endParaRPr lang="ko-KR" altLang="en-US" sz="4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9101269" y="2823846"/>
                <a:ext cx="3801746" cy="293465"/>
              </a:xfrm>
              <a:prstGeom prst="roundRect">
                <a:avLst>
                  <a:gd name="adj" fmla="val 30608"/>
                </a:avLst>
              </a:prstGeom>
              <a:solidFill>
                <a:srgbClr val="006EE6"/>
              </a:solidFill>
            </p:spPr>
            <p:txBody>
              <a:bodyPr wrap="square" lIns="36000" tIns="36000" rIns="36000" bIns="36000" rtlCol="0">
                <a:spAutoFit/>
              </a:bodyPr>
              <a:lstStyle/>
              <a:p>
                <a:r>
                  <a:rPr lang="en-US" altLang="ko-KR" sz="1100" b="1" dirty="0" smtClean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 Tip</a:t>
                </a:r>
                <a:endParaRPr lang="ko-KR" altLang="en-US" sz="11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0190000" y="2378725"/>
              <a:ext cx="139023" cy="132496"/>
              <a:chOff x="11455035" y="2124511"/>
              <a:chExt cx="169492" cy="169492"/>
            </a:xfrm>
          </p:grpSpPr>
          <p:cxnSp>
            <p:nvCxnSpPr>
              <p:cNvPr id="13" name="직선 연결선 12"/>
              <p:cNvCxnSpPr/>
              <p:nvPr/>
            </p:nvCxnSpPr>
            <p:spPr>
              <a:xfrm>
                <a:off x="11455035" y="2124511"/>
                <a:ext cx="169492" cy="169492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 flipH="1">
                <a:off x="11455035" y="2124511"/>
                <a:ext cx="169492" cy="169492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5" name="직선 연결선 24"/>
          <p:cNvCxnSpPr/>
          <p:nvPr/>
        </p:nvCxnSpPr>
        <p:spPr>
          <a:xfrm>
            <a:off x="1443692" y="2034155"/>
            <a:ext cx="819807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2337688" y="2034155"/>
            <a:ext cx="629703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3028155" y="2034155"/>
            <a:ext cx="4920534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ED93236-ECF4-4283-844F-A3FE04B2758F}"/>
              </a:ext>
            </a:extLst>
          </p:cNvPr>
          <p:cNvSpPr txBox="1"/>
          <p:nvPr/>
        </p:nvSpPr>
        <p:spPr>
          <a:xfrm>
            <a:off x="1272262" y="1990829"/>
            <a:ext cx="112193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spc="-1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장소</a:t>
            </a:r>
            <a:endParaRPr lang="ko-KR" altLang="en-US" sz="2500" spc="-1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D93236-ECF4-4283-844F-A3FE04B2758F}"/>
              </a:ext>
            </a:extLst>
          </p:cNvPr>
          <p:cNvSpPr txBox="1"/>
          <p:nvPr/>
        </p:nvSpPr>
        <p:spPr>
          <a:xfrm>
            <a:off x="2046505" y="1990829"/>
            <a:ext cx="112193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spc="-10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시간</a:t>
            </a:r>
            <a:endParaRPr lang="ko-KR" altLang="en-US" sz="2500" spc="-10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ED93236-ECF4-4283-844F-A3FE04B2758F}"/>
              </a:ext>
            </a:extLst>
          </p:cNvPr>
          <p:cNvSpPr txBox="1"/>
          <p:nvPr/>
        </p:nvSpPr>
        <p:spPr>
          <a:xfrm>
            <a:off x="4661419" y="1990829"/>
            <a:ext cx="112193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spc="-10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내용</a:t>
            </a:r>
            <a:endParaRPr lang="ko-KR" altLang="en-US" sz="2500" spc="-10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727" y="4504830"/>
            <a:ext cx="997200" cy="313585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727" y="4888260"/>
            <a:ext cx="997200" cy="313585"/>
          </a:xfrm>
          <a:prstGeom prst="rect">
            <a:avLst/>
          </a:prstGeom>
        </p:spPr>
      </p:pic>
      <p:grpSp>
        <p:nvGrpSpPr>
          <p:cNvPr id="43" name="그룹 42"/>
          <p:cNvGrpSpPr/>
          <p:nvPr/>
        </p:nvGrpSpPr>
        <p:grpSpPr>
          <a:xfrm>
            <a:off x="7224807" y="996922"/>
            <a:ext cx="1406624" cy="346990"/>
            <a:chOff x="1930587" y="3288931"/>
            <a:chExt cx="1406624" cy="346990"/>
          </a:xfrm>
        </p:grpSpPr>
        <p:sp>
          <p:nvSpPr>
            <p:cNvPr id="44" name="모서리가 둥근 직사각형 25">
              <a:extLst>
                <a:ext uri="{FF2B5EF4-FFF2-40B4-BE49-F238E27FC236}">
                  <a16:creationId xmlns:a16="http://schemas.microsoft.com/office/drawing/2014/main" id="{4BAE1A17-E77A-4C4E-80FA-010F365014DF}"/>
                </a:ext>
              </a:extLst>
            </p:cNvPr>
            <p:cNvSpPr/>
            <p:nvPr/>
          </p:nvSpPr>
          <p:spPr>
            <a:xfrm>
              <a:off x="1930587" y="3288931"/>
              <a:ext cx="1406624" cy="346990"/>
            </a:xfrm>
            <a:prstGeom prst="roundRect">
              <a:avLst>
                <a:gd name="adj" fmla="val 50000"/>
              </a:avLst>
            </a:prstGeom>
            <a:solidFill>
              <a:srgbClr val="5E3E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   </a:t>
              </a:r>
              <a:r>
                <a:rPr lang="ko-KR" altLang="en-US" sz="1400" dirty="0" smtClean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 추가 질문</a:t>
              </a:r>
              <a:endParaRPr lang="ko-KR" altLang="en-US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54251" y="3335846"/>
              <a:ext cx="336176" cy="260265"/>
            </a:xfrm>
            <a:prstGeom prst="rect">
              <a:avLst/>
            </a:prstGeom>
          </p:spPr>
        </p:pic>
      </p:grpSp>
      <p:sp>
        <p:nvSpPr>
          <p:cNvPr id="36" name="타원 35"/>
          <p:cNvSpPr/>
          <p:nvPr/>
        </p:nvSpPr>
        <p:spPr>
          <a:xfrm>
            <a:off x="7056367" y="920413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6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8605878" y="1299732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7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31910" y="1437779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8016267" y="4456878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5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8249914" y="517772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848571" y="2358015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999B133E-F904-4453-B09A-61F2DDE32F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13407" y="1705129"/>
            <a:ext cx="381000" cy="300038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ACEE27F6-9A3B-448D-B61B-01A313F026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460" y="966456"/>
            <a:ext cx="750030" cy="55647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369617" y="1625582"/>
            <a:ext cx="694613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defRPr/>
            </a:pPr>
            <a:r>
              <a:rPr lang="ko-KR" altLang="en-US" sz="2500" spc="-1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집에서 쉴 때 안쓰는 전자제품의 플러그를 뽑아 둡니다</a:t>
            </a:r>
            <a:r>
              <a:rPr lang="en-US" altLang="ko-KR" sz="2500" spc="-1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.</a:t>
            </a:r>
            <a:r>
              <a:rPr lang="en-US" altLang="ko-KR" sz="2500" spc="-15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endParaRPr lang="en-US" altLang="ko-KR" sz="2500" spc="-15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825204" y="3333562"/>
            <a:ext cx="1741916" cy="531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smtClean="0">
                <a:solidFill>
                  <a:schemeClr val="bg2">
                    <a:lumMod val="75000"/>
                  </a:schemeClr>
                </a:solidFill>
              </a:rPr>
              <a:t>직접 쓰기</a:t>
            </a:r>
            <a:endParaRPr lang="ko-KR" altLang="en-US" sz="25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25204" y="2485837"/>
            <a:ext cx="1741916" cy="531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smtClean="0">
                <a:solidFill>
                  <a:schemeClr val="bg2">
                    <a:lumMod val="75000"/>
                  </a:schemeClr>
                </a:solidFill>
              </a:rPr>
              <a:t>직접 쓰기</a:t>
            </a:r>
            <a:endParaRPr lang="ko-KR" altLang="en-US" sz="25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2492996" y="986188"/>
            <a:ext cx="4408251" cy="524495"/>
          </a:xfrm>
          <a:prstGeom prst="roundRect">
            <a:avLst/>
          </a:prstGeom>
          <a:solidFill>
            <a:srgbClr val="FFEBCD"/>
          </a:solidFill>
          <a:ln w="28575">
            <a:solidFill>
              <a:srgbClr val="FFD8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ko-KR" altLang="en-US" sz="2500" spc="-150" smtClean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지구 지킴이 활동 계획</a:t>
            </a:r>
            <a:endParaRPr lang="ko-KR" altLang="en-US" sz="2500" spc="-150" dirty="0">
              <a:solidFill>
                <a:schemeClr val="tx1">
                  <a:lumMod val="50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2268053" y="938294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252284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ko-KR"/>
              <a:t>‘</a:t>
            </a:r>
            <a:r>
              <a:rPr lang="ko-KR" altLang="en-US"/>
              <a:t>지구 지킴이 활동</a:t>
            </a:r>
            <a:r>
              <a:rPr lang="en-US" altLang="ko-KR"/>
              <a:t>’ </a:t>
            </a:r>
            <a:r>
              <a:rPr lang="ko-KR" altLang="en-US"/>
              <a:t>하기</a:t>
            </a:r>
          </a:p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smtClean="0"/>
              <a:t>duk_04_07_0002_202</a:t>
            </a:r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/>
              <a:t>[</a:t>
            </a:r>
            <a:r>
              <a:rPr lang="en-US" altLang="ko-KR" smtClean="0"/>
              <a:t>202_</a:t>
            </a:r>
            <a:r>
              <a:rPr lang="ko-KR" altLang="en-US" smtClean="0"/>
              <a:t>실천 </a:t>
            </a:r>
            <a:r>
              <a:rPr lang="ko-KR" altLang="en-US"/>
              <a:t>쑥쑥</a:t>
            </a:r>
            <a:r>
              <a:rPr lang="en-US" altLang="ko-KR"/>
              <a:t>_</a:t>
            </a:r>
            <a:r>
              <a:rPr lang="ko-KR" altLang="en-US" smtClean="0"/>
              <a:t>활동</a:t>
            </a:r>
            <a:r>
              <a:rPr lang="en-US" altLang="ko-KR" smtClean="0"/>
              <a:t>2_</a:t>
            </a:r>
            <a:r>
              <a:rPr lang="ko-KR" altLang="en-US">
                <a:solidFill>
                  <a:srgbClr val="FF6600"/>
                </a:solidFill>
              </a:rPr>
              <a:t>풀팝업</a:t>
            </a:r>
            <a:r>
              <a:rPr lang="en-US" altLang="ko-KR">
                <a:solidFill>
                  <a:srgbClr val="FF6600"/>
                </a:solidFill>
              </a:rPr>
              <a:t>_</a:t>
            </a:r>
            <a:r>
              <a:rPr lang="ko-KR" altLang="en-US">
                <a:solidFill>
                  <a:srgbClr val="FF6600"/>
                </a:solidFill>
              </a:rPr>
              <a:t>추가 질문 탭</a:t>
            </a:r>
            <a:r>
              <a:rPr lang="en-US" altLang="ko-KR"/>
              <a:t>]</a:t>
            </a:r>
          </a:p>
          <a:p>
            <a:r>
              <a:rPr lang="ko-KR" altLang="en-US"/>
              <a:t>질문</a:t>
            </a:r>
            <a:r>
              <a:rPr lang="en-US" altLang="ko-KR"/>
              <a:t>-</a:t>
            </a:r>
            <a:r>
              <a:rPr lang="ko-KR" altLang="en-US"/>
              <a:t>답 </a:t>
            </a:r>
            <a:endParaRPr lang="en-US" altLang="ko-KR"/>
          </a:p>
          <a:p>
            <a:r>
              <a:rPr lang="ko-KR" altLang="en-US"/>
              <a:t>예 보기 버튼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예 보기 버튼 클릭 시 예문 노출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재클릭 시 예 보기 버튼으로 토글됨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3. X</a:t>
            </a:r>
            <a:r>
              <a:rPr lang="ko-KR" altLang="en-US"/>
              <a:t>버튼 클릭 시 이전 화면으로 이동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FF0000"/>
                </a:solidFill>
              </a:rPr>
              <a:t>18</a:t>
            </a:r>
            <a:r>
              <a:rPr lang="ko-KR" altLang="en-US" smtClean="0"/>
              <a:t>페이지 </a:t>
            </a:r>
            <a:r>
              <a:rPr lang="ko-KR" altLang="en-US"/>
              <a:t>참고</a:t>
            </a:r>
            <a:r>
              <a:rPr lang="en-US" altLang="ko-KR"/>
              <a:t>)</a:t>
            </a:r>
          </a:p>
          <a:p>
            <a:endParaRPr lang="ko-KR" altLang="en-US"/>
          </a:p>
          <a:p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0" y="234000"/>
            <a:ext cx="9353974" cy="4742446"/>
            <a:chOff x="0" y="234000"/>
            <a:chExt cx="9353974" cy="4742446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36971"/>
              <a:ext cx="9353973" cy="4739475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693" y="234000"/>
              <a:ext cx="476281" cy="476281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332418" y="1134690"/>
            <a:ext cx="10249807" cy="4713459"/>
            <a:chOff x="332418" y="1035107"/>
            <a:chExt cx="10249807" cy="4713459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509396" y="1035107"/>
              <a:ext cx="8512157" cy="3360435"/>
            </a:xfrm>
            <a:prstGeom prst="roundRect">
              <a:avLst>
                <a:gd name="adj" fmla="val 5326"/>
              </a:avLst>
            </a:prstGeom>
            <a:solidFill>
              <a:srgbClr val="F7F7F7"/>
            </a:solidFill>
            <a:ln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사각형: 둥근 모서리 9">
              <a:extLst>
                <a:ext uri="{FF2B5EF4-FFF2-40B4-BE49-F238E27FC236}">
                  <a16:creationId xmlns:a16="http://schemas.microsoft.com/office/drawing/2014/main" id="{AD7D0D31-466F-4E3C-8216-F5B16DEF6BFB}"/>
                </a:ext>
              </a:extLst>
            </p:cNvPr>
            <p:cNvSpPr/>
            <p:nvPr/>
          </p:nvSpPr>
          <p:spPr>
            <a:xfrm>
              <a:off x="813777" y="1166136"/>
              <a:ext cx="7931096" cy="1083634"/>
            </a:xfrm>
            <a:prstGeom prst="roundRect">
              <a:avLst>
                <a:gd name="adj" fmla="val 984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spc="-150" dirty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100"/>
            <a:stretch/>
          </p:blipFill>
          <p:spPr>
            <a:xfrm>
              <a:off x="336314" y="1100244"/>
              <a:ext cx="650545" cy="452752"/>
            </a:xfrm>
            <a:prstGeom prst="rect">
              <a:avLst/>
            </a:prstGeom>
          </p:spPr>
        </p:pic>
        <p:sp>
          <p:nvSpPr>
            <p:cNvPr id="21" name="사각형: 둥근 모서리 9">
              <a:extLst>
                <a:ext uri="{FF2B5EF4-FFF2-40B4-BE49-F238E27FC236}">
                  <a16:creationId xmlns:a16="http://schemas.microsoft.com/office/drawing/2014/main" id="{AD7D0D31-466F-4E3C-8216-F5B16DEF6BFB}"/>
                </a:ext>
              </a:extLst>
            </p:cNvPr>
            <p:cNvSpPr/>
            <p:nvPr/>
          </p:nvSpPr>
          <p:spPr>
            <a:xfrm>
              <a:off x="813777" y="2406714"/>
              <a:ext cx="7931096" cy="1842914"/>
            </a:xfrm>
            <a:prstGeom prst="roundRect">
              <a:avLst>
                <a:gd name="adj" fmla="val 984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spc="-150" dirty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284"/>
            <a:stretch/>
          </p:blipFill>
          <p:spPr>
            <a:xfrm>
              <a:off x="332418" y="2355503"/>
              <a:ext cx="658338" cy="583598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813776" y="1509293"/>
              <a:ext cx="7931097" cy="4717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05000"/>
                </a:lnSpc>
              </a:pPr>
              <a:r>
                <a:rPr lang="ko-KR" altLang="en-US" sz="2500" spc="-15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절제하는 생활은 왜 중요할까요</a:t>
              </a:r>
              <a:r>
                <a:rPr lang="en-US" altLang="ko-KR" sz="2500" spc="-15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?</a:t>
              </a:r>
              <a:endParaRPr lang="en-US" altLang="ko-KR" sz="2500" spc="-15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309393" y="5486956"/>
              <a:ext cx="2728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1</a:t>
              </a:r>
              <a:endParaRPr lang="ko-KR" altLang="en-US" sz="11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767466" y="2791711"/>
            <a:ext cx="8023715" cy="130420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05000"/>
              </a:lnSpc>
            </a:pPr>
            <a:r>
              <a:rPr lang="ko-KR" altLang="en-US" sz="2500" spc="-150" dirty="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나에게 필요 없는 물건까지 사거나 지나친 욕심으로 음식을 남기면 낭비를 하는 것이고</a:t>
            </a:r>
            <a:r>
              <a:rPr lang="en-US" altLang="ko-KR" sz="2500" spc="-150" dirty="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2500" spc="-150" dirty="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그것은 자연을 무분별하게 이용하는 것이기 때문입니다</a:t>
            </a:r>
            <a:r>
              <a:rPr lang="en-US" altLang="ko-KR" sz="2500" spc="-150" dirty="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256952" y="3298515"/>
            <a:ext cx="840067" cy="305950"/>
          </a:xfrm>
          <a:prstGeom prst="rect">
            <a:avLst/>
          </a:prstGeom>
        </p:spPr>
      </p:pic>
      <p:sp>
        <p:nvSpPr>
          <p:cNvPr id="27" name="타원 26"/>
          <p:cNvSpPr/>
          <p:nvPr/>
        </p:nvSpPr>
        <p:spPr>
          <a:xfrm>
            <a:off x="400856" y="964192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173431" y="3179395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661581" y="325782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462054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Group 1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820870"/>
              </p:ext>
            </p:extLst>
          </p:nvPr>
        </p:nvGraphicFramePr>
        <p:xfrm>
          <a:off x="239349" y="393459"/>
          <a:ext cx="11713302" cy="3334241"/>
        </p:xfrm>
        <a:graphic>
          <a:graphicData uri="http://schemas.openxmlformats.org/drawingml/2006/table">
            <a:tbl>
              <a:tblPr/>
              <a:tblGrid>
                <a:gridCol w="1107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7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4865">
                <a:tc gridSpan="5"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학습 목차</a:t>
                      </a:r>
                      <a:endParaRPr kumimoji="0" lang="en-US" altLang="ko-KR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48000" marB="48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97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학습 단계</a:t>
                      </a:r>
                      <a:endParaRPr kumimoji="0" lang="ko-KR" alt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  <a:endParaRPr kumimoji="0" lang="ko-KR" alt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파일명</a:t>
                      </a:r>
                      <a:endParaRPr kumimoji="0" lang="en-US" altLang="ko-KR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파일 수</a:t>
                      </a:r>
                      <a:endParaRPr kumimoji="0" lang="ko-KR" alt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97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실천 똑똑</a:t>
                      </a:r>
                      <a:endParaRPr kumimoji="0" lang="en-US" altLang="ko-KR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3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101</a:t>
                      </a:r>
                      <a:endParaRPr lang="ko-KR" altLang="en-US" sz="1100" dirty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smtClean="0"/>
                        <a:t>기후 위기의 뜻과 심각성 알기</a:t>
                      </a:r>
                      <a:endParaRPr lang="ko-KR" altLang="en-US" sz="1100" dirty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smtClean="0"/>
                        <a:t>duk_04_07_0002_101</a:t>
                      </a:r>
                      <a:endParaRPr lang="ko-KR" altLang="en-US" sz="1100" smtClean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smtClean="0"/>
                        <a:t>1</a:t>
                      </a:r>
                      <a:endParaRPr lang="ko-KR" altLang="en-US" sz="1100" dirty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096043"/>
                  </a:ext>
                </a:extLst>
              </a:tr>
              <a:tr h="41997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3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smtClean="0"/>
                        <a:t>102</a:t>
                      </a:r>
                      <a:endParaRPr lang="ko-KR" altLang="en-US" sz="1100" dirty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smtClean="0"/>
                        <a:t>이번 시간에 배울 내용</a:t>
                      </a:r>
                      <a:endParaRPr lang="ko-KR" altLang="en-US" sz="1100" dirty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smtClean="0"/>
                        <a:t>duk_04_07_0002_103</a:t>
                      </a:r>
                      <a:endParaRPr lang="ko-KR" altLang="en-US" sz="1100" smtClean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smtClean="0"/>
                        <a:t>1</a:t>
                      </a:r>
                      <a:endParaRPr lang="ko-KR" altLang="en-US" sz="1100" dirty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791580"/>
                  </a:ext>
                </a:extLst>
              </a:tr>
              <a:tr h="41486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실천 쑥쑥</a:t>
                      </a:r>
                      <a:endParaRPr kumimoji="0" lang="en-US" altLang="ko-KR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3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201</a:t>
                      </a:r>
                      <a:endParaRPr lang="ko-KR" altLang="en-US" sz="1100" dirty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환경 위기를 이겨 낼 방법 생각하기</a:t>
                      </a:r>
                      <a:endParaRPr lang="ko-KR" altLang="en-US" sz="1100" dirty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smtClean="0"/>
                        <a:t>duk_04_07_0002_201</a:t>
                      </a:r>
                      <a:endParaRPr lang="ko-KR" altLang="en-US" sz="1100" smtClean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smtClean="0"/>
                        <a:t>1</a:t>
                      </a:r>
                      <a:endParaRPr lang="ko-KR" altLang="en-US" sz="1100" dirty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86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3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202</a:t>
                      </a:r>
                      <a:endParaRPr lang="ko-KR" altLang="en-US" sz="1100" dirty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smtClean="0"/>
                        <a:t>‘</a:t>
                      </a:r>
                      <a:r>
                        <a:rPr lang="ko-KR" altLang="en-US" sz="1100" smtClean="0"/>
                        <a:t>지구 지킴이 활동</a:t>
                      </a:r>
                      <a:r>
                        <a:rPr lang="en-US" altLang="ko-KR" sz="1100" smtClean="0"/>
                        <a:t>’ </a:t>
                      </a:r>
                      <a:r>
                        <a:rPr lang="ko-KR" altLang="en-US" sz="1100" smtClean="0"/>
                        <a:t>하기</a:t>
                      </a:r>
                      <a:endParaRPr lang="ko-KR" altLang="en-US" sz="1100" dirty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smtClean="0"/>
                        <a:t>duk_04_07_0002_202</a:t>
                      </a:r>
                      <a:endParaRPr lang="ko-KR" altLang="en-US" sz="1100" smtClean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smtClean="0"/>
                        <a:t>1</a:t>
                      </a:r>
                      <a:endParaRPr lang="ko-KR" altLang="en-US" sz="1100" dirty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832289"/>
                  </a:ext>
                </a:extLst>
              </a:tr>
              <a:tr h="41486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실천 탄탄</a:t>
                      </a:r>
                      <a:endParaRPr kumimoji="0" lang="en-US" altLang="ko-KR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3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301</a:t>
                      </a:r>
                      <a:endParaRPr lang="ko-KR" altLang="en-US" sz="1100" dirty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smtClean="0"/>
                        <a:t>카드 놀이를 하며 </a:t>
                      </a:r>
                      <a:r>
                        <a:rPr lang="en-US" altLang="ko-KR" sz="1100" smtClean="0"/>
                        <a:t>‘</a:t>
                      </a:r>
                      <a:r>
                        <a:rPr lang="ko-KR" altLang="en-US" sz="1100" smtClean="0"/>
                        <a:t>지구 지킴이 활동</a:t>
                      </a:r>
                      <a:r>
                        <a:rPr lang="en-US" altLang="ko-KR" sz="1100" smtClean="0"/>
                        <a:t>’</a:t>
                      </a:r>
                      <a:r>
                        <a:rPr lang="ko-KR" altLang="en-US" sz="1100" smtClean="0"/>
                        <a:t>을 실천할 의지 다지기</a:t>
                      </a:r>
                      <a:endParaRPr lang="ko-KR" altLang="en-US" sz="1100" dirty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smtClean="0"/>
                        <a:t>duk_04_07_0002_301</a:t>
                      </a:r>
                      <a:endParaRPr lang="ko-KR" altLang="en-US" sz="1100" smtClean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smtClean="0"/>
                        <a:t>1</a:t>
                      </a:r>
                      <a:endParaRPr lang="ko-KR" altLang="en-US" sz="1100" dirty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383917"/>
                  </a:ext>
                </a:extLst>
              </a:tr>
              <a:tr h="414865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총 파일 수</a:t>
                      </a:r>
                      <a:endParaRPr kumimoji="0" lang="en-US" altLang="ko-KR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955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31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1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smtClean="0">
                <a:solidFill>
                  <a:srgbClr val="FF6600"/>
                </a:solidFill>
              </a:rPr>
              <a:t>활동</a:t>
            </a:r>
            <a:r>
              <a:rPr lang="en-US" altLang="ko-KR" smtClean="0"/>
              <a:t>/</a:t>
            </a:r>
            <a:r>
              <a:rPr lang="ko-KR" altLang="en-US" smtClean="0"/>
              <a:t>자기 점검</a:t>
            </a:r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mtClean="0"/>
              <a:t>카드 놀이를 하며 </a:t>
            </a:r>
            <a:r>
              <a:rPr lang="en-US" altLang="ko-KR" smtClean="0"/>
              <a:t>‘</a:t>
            </a:r>
            <a:r>
              <a:rPr lang="ko-KR" altLang="en-US" smtClean="0"/>
              <a:t>지구 지킴이 활동</a:t>
            </a:r>
            <a:r>
              <a:rPr lang="en-US" altLang="ko-KR" smtClean="0"/>
              <a:t>’</a:t>
            </a:r>
            <a:r>
              <a:rPr lang="ko-KR" altLang="en-US" smtClean="0"/>
              <a:t>을 실천할 의지를 다져 봅시다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smtClean="0"/>
              <a:t>카드 </a:t>
            </a:r>
            <a:r>
              <a:rPr lang="ko-KR" altLang="en-US"/>
              <a:t>놀이를 하며 </a:t>
            </a:r>
            <a:r>
              <a:rPr lang="en-US" altLang="ko-KR"/>
              <a:t>'</a:t>
            </a:r>
            <a:r>
              <a:rPr lang="ko-KR" altLang="en-US"/>
              <a:t>지구 지킴이 활동</a:t>
            </a:r>
            <a:r>
              <a:rPr lang="en-US" altLang="ko-KR"/>
              <a:t>'</a:t>
            </a:r>
            <a:r>
              <a:rPr lang="ko-KR" altLang="en-US"/>
              <a:t>을 실천할 의지 다지기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smtClean="0"/>
              <a:t>duk_04_07_0002_301</a:t>
            </a:r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mtClean="0"/>
              <a:t>[301_</a:t>
            </a:r>
            <a:r>
              <a:rPr lang="ko-KR" altLang="en-US" smtClean="0">
                <a:solidFill>
                  <a:srgbClr val="FF6600"/>
                </a:solidFill>
              </a:rPr>
              <a:t>활동</a:t>
            </a:r>
            <a:r>
              <a:rPr lang="en-US" altLang="ko-KR" smtClean="0">
                <a:solidFill>
                  <a:srgbClr val="FF6600"/>
                </a:solidFill>
              </a:rPr>
              <a:t>_</a:t>
            </a:r>
            <a:r>
              <a:rPr lang="ko-KR" altLang="en-US">
                <a:solidFill>
                  <a:srgbClr val="FF6600"/>
                </a:solidFill>
              </a:rPr>
              <a:t>이너탭 </a:t>
            </a:r>
            <a:r>
              <a:rPr lang="en-US" altLang="ko-KR">
                <a:solidFill>
                  <a:srgbClr val="FF6600"/>
                </a:solidFill>
              </a:rPr>
              <a:t>1</a:t>
            </a:r>
            <a:r>
              <a:rPr lang="en-US" altLang="ko-KR" smtClean="0"/>
              <a:t>]</a:t>
            </a:r>
          </a:p>
          <a:p>
            <a:r>
              <a:rPr lang="ko-KR" altLang="en-US" smtClean="0"/>
              <a:t>탭 </a:t>
            </a:r>
            <a:r>
              <a:rPr lang="en-US" altLang="ko-KR" smtClean="0"/>
              <a:t>2</a:t>
            </a:r>
            <a:r>
              <a:rPr lang="ko-KR" altLang="en-US" smtClean="0"/>
              <a:t>개 구성</a:t>
            </a:r>
            <a:endParaRPr lang="en-US" altLang="ko-KR"/>
          </a:p>
          <a:p>
            <a:r>
              <a:rPr lang="ko-KR" altLang="en-US" smtClean="0"/>
              <a:t>활동 </a:t>
            </a:r>
            <a:r>
              <a:rPr lang="ko-KR" altLang="en-US"/>
              <a:t>방법 아이콘</a:t>
            </a:r>
            <a:endParaRPr lang="en-US" altLang="ko-KR"/>
          </a:p>
          <a:p>
            <a:r>
              <a:rPr lang="ko-KR" altLang="en-US"/>
              <a:t>숫자 블릿 </a:t>
            </a:r>
            <a:r>
              <a:rPr lang="en-US" altLang="ko-KR"/>
              <a:t>+ </a:t>
            </a:r>
            <a:r>
              <a:rPr lang="ko-KR" altLang="en-US"/>
              <a:t>텍스트</a:t>
            </a:r>
            <a:endParaRPr lang="en-US" altLang="ko-KR"/>
          </a:p>
          <a:p>
            <a:r>
              <a:rPr lang="ko-KR" altLang="en-US"/>
              <a:t>이너탭 </a:t>
            </a:r>
            <a:r>
              <a:rPr lang="en-US" altLang="ko-KR" smtClean="0"/>
              <a:t>4</a:t>
            </a:r>
            <a:r>
              <a:rPr lang="ko-KR" altLang="en-US" smtClean="0"/>
              <a:t>개</a:t>
            </a:r>
            <a:endParaRPr lang="en-US" altLang="ko-KR" smtClean="0"/>
          </a:p>
          <a:p>
            <a:r>
              <a:rPr lang="en-US" altLang="ko-KR"/>
              <a:t>Tip </a:t>
            </a:r>
            <a:r>
              <a:rPr lang="ko-KR" altLang="en-US"/>
              <a:t>버튼</a:t>
            </a:r>
            <a:r>
              <a:rPr lang="en-US" altLang="ko-KR"/>
              <a:t> : </a:t>
            </a:r>
            <a:r>
              <a:rPr lang="ko-KR" altLang="en-US"/>
              <a:t>버튼 클릭 시 </a:t>
            </a:r>
            <a:r>
              <a:rPr lang="en-US" altLang="ko-KR"/>
              <a:t>Tip </a:t>
            </a:r>
            <a:r>
              <a:rPr lang="ko-KR" altLang="en-US"/>
              <a:t>박스 노출</a:t>
            </a:r>
            <a:r>
              <a:rPr lang="en-US" altLang="ko-KR"/>
              <a:t>, X </a:t>
            </a:r>
            <a:r>
              <a:rPr lang="ko-KR" altLang="en-US"/>
              <a:t>클릭시 사라짐</a:t>
            </a:r>
            <a:endParaRPr lang="en-US" altLang="ko-KR"/>
          </a:p>
          <a:p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179235" y="960268"/>
            <a:ext cx="8971172" cy="461891"/>
            <a:chOff x="237350" y="1064910"/>
            <a:chExt cx="8971172" cy="461891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316522" y="1441937"/>
              <a:ext cx="8892000" cy="67279"/>
            </a:xfrm>
            <a:prstGeom prst="roundRect">
              <a:avLst>
                <a:gd name="adj" fmla="val 50000"/>
              </a:avLst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19485" y1="50667" x2="79412" y2="45333"/>
                          <a14:foregroundMark x1="18382" y1="28000" x2="67647" y2="24000"/>
                          <a14:foregroundMark x1="8088" y1="53333" x2="38235" y2="58667"/>
                          <a14:foregroundMark x1="9926" y1="38667" x2="87132" y2="49333"/>
                          <a14:foregroundMark x1="44118" y1="69333" x2="89338" y2="57333"/>
                          <a14:foregroundMark x1="37868" y1="37333" x2="86029" y2="32000"/>
                          <a14:foregroundMark x1="41176" y1="60000" x2="85662" y2="66667"/>
                          <a14:foregroundMark x1="55882" y1="54667" x2="61029" y2="65333"/>
                          <a14:foregroundMark x1="11397" y1="65333" x2="25368" y2="50667"/>
                          <a14:foregroundMark x1="43382" y1="52000" x2="81618" y2="5333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37350" y="1064910"/>
              <a:ext cx="1675126" cy="461891"/>
            </a:xfrm>
            <a:prstGeom prst="rect">
              <a:avLst/>
            </a:prstGeom>
          </p:spPr>
        </p:pic>
      </p:grpSp>
      <p:sp>
        <p:nvSpPr>
          <p:cNvPr id="25" name="모서리가 둥근 직사각형 24"/>
          <p:cNvSpPr/>
          <p:nvPr/>
        </p:nvSpPr>
        <p:spPr>
          <a:xfrm>
            <a:off x="192030" y="1506875"/>
            <a:ext cx="257175" cy="25825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6600"/>
                </a:solidFill>
                <a:latin typeface="+mn-ea"/>
              </a:rPr>
              <a:t>1</a:t>
            </a:r>
            <a:endParaRPr lang="ko-KR" altLang="en-US" sz="1200" b="1" dirty="0">
              <a:solidFill>
                <a:srgbClr val="FF6600"/>
              </a:solidFill>
              <a:latin typeface="+mn-ea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92030" y="2009485"/>
            <a:ext cx="257175" cy="25825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6600"/>
                </a:solidFill>
                <a:latin typeface="+mn-ea"/>
              </a:rPr>
              <a:t>2</a:t>
            </a:r>
            <a:endParaRPr lang="ko-KR" altLang="en-US" sz="1200" b="1" dirty="0">
              <a:solidFill>
                <a:srgbClr val="FF6600"/>
              </a:solidFill>
              <a:latin typeface="+mn-ea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92030" y="2512095"/>
            <a:ext cx="257175" cy="25825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6600"/>
                </a:solidFill>
                <a:latin typeface="+mn-ea"/>
              </a:rPr>
              <a:t>3</a:t>
            </a:r>
            <a:endParaRPr lang="ko-KR" altLang="en-US" sz="1200" b="1" dirty="0">
              <a:solidFill>
                <a:srgbClr val="FF6600"/>
              </a:solidFill>
              <a:latin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76985" y="1370934"/>
            <a:ext cx="887014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spc="-15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두 명씩 짝을 지어 붙임 자료 ⑥의 탄소 줄이기 놀이 카드를 섞습니다</a:t>
            </a:r>
            <a:r>
              <a:rPr lang="en-US" altLang="ko-KR" sz="2500" spc="-15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</a:p>
          <a:p>
            <a:endParaRPr lang="en-US" altLang="ko-KR" sz="900" spc="-150" dirty="0" smtClean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ko-KR" altLang="en-US" sz="2500" spc="-15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카드를 뒤집어 펼쳐 놓습니다</a:t>
            </a:r>
            <a:r>
              <a:rPr lang="en-US" altLang="ko-KR" sz="2500" spc="-15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  <a:endParaRPr lang="en-US" altLang="ko-KR" sz="900" spc="-150" dirty="0" smtClean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endParaRPr lang="en-US" altLang="ko-KR" sz="900" spc="-150" dirty="0" smtClean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ko-KR" altLang="en-US" sz="2500" spc="-15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짝과 가위바위보로 순서를 정하고 순서에 따라 카드 두 장을 뒤집습니다</a:t>
            </a:r>
            <a:r>
              <a:rPr lang="en-US" altLang="ko-KR" sz="2500" spc="-15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</a:p>
          <a:p>
            <a:endParaRPr lang="en-US" altLang="ko-KR" sz="900" spc="-150" dirty="0" smtClean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ko-KR" altLang="en-US" sz="2500" spc="-15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같은 카드가 나오면 카드에 적힌 행동 내용을 큰소리로 읽고 카드를</a:t>
            </a:r>
            <a:endParaRPr lang="en-US" altLang="ko-KR" sz="2500" spc="-150" dirty="0" smtClean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ko-KR" altLang="en-US" sz="2500" spc="-15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가져 갑니다</a:t>
            </a:r>
            <a:r>
              <a:rPr lang="en-US" altLang="ko-KR" sz="2500" spc="-15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 </a:t>
            </a:r>
            <a:r>
              <a:rPr lang="ko-KR" altLang="en-US" sz="2500" spc="-15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다른 카드가 나오면 원래대로 뒤집어 놓습니다</a:t>
            </a:r>
            <a:r>
              <a:rPr lang="en-US" altLang="ko-KR" sz="2500" spc="-15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</a:p>
          <a:p>
            <a:r>
              <a:rPr lang="en-US" altLang="ko-KR" sz="900" spc="-15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</a:p>
          <a:p>
            <a:r>
              <a:rPr lang="ko-KR" altLang="en-US" sz="2500" spc="-15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카드가 모두 없어질 때까지 번갈아 가며 활동합니다</a:t>
            </a:r>
            <a:r>
              <a:rPr lang="en-US" altLang="ko-KR" sz="2500" spc="-15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</a:p>
          <a:p>
            <a:endParaRPr lang="en-US" altLang="ko-KR" sz="900" spc="-150" dirty="0" smtClean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ko-KR" altLang="en-US" sz="2500" spc="-15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카드를 더 많이 가져간 사람이 이깁니다</a:t>
            </a:r>
            <a:r>
              <a:rPr lang="en-US" altLang="ko-KR" sz="2500" spc="-15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 </a:t>
            </a:r>
          </a:p>
        </p:txBody>
      </p:sp>
      <p:sp>
        <p:nvSpPr>
          <p:cNvPr id="29" name="타원 28"/>
          <p:cNvSpPr/>
          <p:nvPr/>
        </p:nvSpPr>
        <p:spPr>
          <a:xfrm>
            <a:off x="1946488" y="1207695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2000" y="1053983"/>
            <a:ext cx="267622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92030" y="3028498"/>
            <a:ext cx="257175" cy="25825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rgbClr val="FF6600"/>
                </a:solidFill>
                <a:latin typeface="+mn-ea"/>
              </a:rPr>
              <a:t>4</a:t>
            </a:r>
            <a:endParaRPr lang="ko-KR" altLang="en-US" sz="1200" b="1" dirty="0">
              <a:solidFill>
                <a:srgbClr val="FF6600"/>
              </a:solidFill>
              <a:latin typeface="+mn-ea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92030" y="3938679"/>
            <a:ext cx="257175" cy="25825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rgbClr val="FF6600"/>
                </a:solidFill>
                <a:latin typeface="+mn-ea"/>
              </a:rPr>
              <a:t>5</a:t>
            </a:r>
            <a:endParaRPr lang="ko-KR" altLang="en-US" sz="1200" b="1" dirty="0">
              <a:solidFill>
                <a:srgbClr val="FF6600"/>
              </a:solidFill>
              <a:latin typeface="+mn-ea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92030" y="4433720"/>
            <a:ext cx="257175" cy="25825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rgbClr val="FF6600"/>
                </a:solidFill>
                <a:latin typeface="+mn-ea"/>
              </a:rPr>
              <a:t>6</a:t>
            </a:r>
            <a:endParaRPr lang="ko-KR" altLang="en-US" sz="1200" b="1" dirty="0">
              <a:solidFill>
                <a:srgbClr val="FF6600"/>
              </a:solidFill>
              <a:latin typeface="+mn-ea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3620006" y="4688432"/>
            <a:ext cx="2168801" cy="320753"/>
            <a:chOff x="476955" y="3619518"/>
            <a:chExt cx="2168801" cy="320753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3809E1E3-ABFB-439D-AFD7-435529553586}"/>
                </a:ext>
              </a:extLst>
            </p:cNvPr>
            <p:cNvGrpSpPr/>
            <p:nvPr/>
          </p:nvGrpSpPr>
          <p:grpSpPr>
            <a:xfrm>
              <a:off x="476955" y="3620229"/>
              <a:ext cx="2168801" cy="320042"/>
              <a:chOff x="2814645" y="4679681"/>
              <a:chExt cx="2168801" cy="320042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88F4B5F2-A678-4116-A1E7-8342722B11CA}"/>
                  </a:ext>
                </a:extLst>
              </p:cNvPr>
              <p:cNvGrpSpPr/>
              <p:nvPr/>
            </p:nvGrpSpPr>
            <p:grpSpPr>
              <a:xfrm>
                <a:off x="2814645" y="4679681"/>
                <a:ext cx="2168801" cy="320042"/>
                <a:chOff x="4915693" y="4615244"/>
                <a:chExt cx="2168801" cy="320042"/>
              </a:xfrm>
            </p:grpSpPr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462CD07A-A27E-43D3-978C-1D1830C06946}"/>
                    </a:ext>
                  </a:extLst>
                </p:cNvPr>
                <p:cNvGrpSpPr/>
                <p:nvPr/>
              </p:nvGrpSpPr>
              <p:grpSpPr>
                <a:xfrm>
                  <a:off x="5196841" y="4615244"/>
                  <a:ext cx="1887653" cy="320042"/>
                  <a:chOff x="2272637" y="5006256"/>
                  <a:chExt cx="1887653" cy="320042"/>
                </a:xfrm>
              </p:grpSpPr>
              <p:pic>
                <p:nvPicPr>
                  <p:cNvPr id="58" name="그림 57">
                    <a:extLst>
                      <a:ext uri="{FF2B5EF4-FFF2-40B4-BE49-F238E27FC236}">
                        <a16:creationId xmlns:a16="http://schemas.microsoft.com/office/drawing/2014/main" id="{76FC359C-CAF7-4B21-AA02-F088F1AF48B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26319" t="87963" r="67585" b="4606"/>
                  <a:stretch/>
                </p:blipFill>
                <p:spPr>
                  <a:xfrm>
                    <a:off x="2272637" y="5008732"/>
                    <a:ext cx="399186" cy="317566"/>
                  </a:xfrm>
                  <a:prstGeom prst="rect">
                    <a:avLst/>
                  </a:prstGeom>
                </p:spPr>
              </p:pic>
              <p:pic>
                <p:nvPicPr>
                  <p:cNvPr id="59" name="그림 58">
                    <a:extLst>
                      <a:ext uri="{FF2B5EF4-FFF2-40B4-BE49-F238E27FC236}">
                        <a16:creationId xmlns:a16="http://schemas.microsoft.com/office/drawing/2014/main" id="{9F92D818-C425-45EA-9EBE-EE7AD4265E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73283" t="87905" r="21923" b="4606"/>
                  <a:stretch/>
                </p:blipFill>
                <p:spPr>
                  <a:xfrm>
                    <a:off x="3846282" y="5006256"/>
                    <a:ext cx="314008" cy="32004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7" name="그림 56">
                  <a:extLst>
                    <a:ext uri="{FF2B5EF4-FFF2-40B4-BE49-F238E27FC236}">
                      <a16:creationId xmlns:a16="http://schemas.microsoft.com/office/drawing/2014/main" id="{B06C8D2F-1CF8-4064-B7D6-109EA4A898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22010" t="87905" r="73334" b="4704"/>
                <a:stretch/>
              </p:blipFill>
              <p:spPr>
                <a:xfrm>
                  <a:off x="4915693" y="4619435"/>
                  <a:ext cx="304932" cy="315850"/>
                </a:xfrm>
                <a:prstGeom prst="rect">
                  <a:avLst/>
                </a:prstGeom>
              </p:spPr>
            </p:pic>
          </p:grpSp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AB94DE46-1F62-4D31-B946-007B35573E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8316" t="87963" r="55878" b="4606"/>
              <a:stretch/>
            </p:blipFill>
            <p:spPr>
              <a:xfrm>
                <a:off x="4261681" y="4682156"/>
                <a:ext cx="380243" cy="317566"/>
              </a:xfrm>
              <a:prstGeom prst="rect">
                <a:avLst/>
              </a:prstGeom>
            </p:spPr>
          </p:pic>
        </p:grp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81D9B469-39BD-47B3-ABCB-C989905096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8316" t="87963" r="55878" b="4606"/>
            <a:stretch/>
          </p:blipFill>
          <p:spPr>
            <a:xfrm>
              <a:off x="1548597" y="3622704"/>
              <a:ext cx="380243" cy="317566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81D9B469-39BD-47B3-ABCB-C989905096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8316" t="87963" r="55878" b="4606"/>
            <a:stretch/>
          </p:blipFill>
          <p:spPr>
            <a:xfrm>
              <a:off x="1168196" y="3619518"/>
              <a:ext cx="380243" cy="317566"/>
            </a:xfrm>
            <a:prstGeom prst="rect">
              <a:avLst/>
            </a:prstGeom>
          </p:spPr>
        </p:pic>
      </p:grpSp>
      <p:sp>
        <p:nvSpPr>
          <p:cNvPr id="34" name="타원 33"/>
          <p:cNvSpPr/>
          <p:nvPr/>
        </p:nvSpPr>
        <p:spPr>
          <a:xfrm>
            <a:off x="8118159" y="738371"/>
            <a:ext cx="267622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3381955" y="4809806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5536539" y="5069006"/>
            <a:ext cx="3765411" cy="870400"/>
            <a:chOff x="6365474" y="2279387"/>
            <a:chExt cx="4104326" cy="940704"/>
          </a:xfrm>
        </p:grpSpPr>
        <p:grpSp>
          <p:nvGrpSpPr>
            <p:cNvPr id="40" name="그룹 39"/>
            <p:cNvGrpSpPr/>
            <p:nvPr/>
          </p:nvGrpSpPr>
          <p:grpSpPr>
            <a:xfrm>
              <a:off x="6365474" y="2279387"/>
              <a:ext cx="4104326" cy="940704"/>
              <a:chOff x="9101266" y="2823846"/>
              <a:chExt cx="3801749" cy="940704"/>
            </a:xfrm>
          </p:grpSpPr>
          <p:grpSp>
            <p:nvGrpSpPr>
              <p:cNvPr id="44" name="그룹 43"/>
              <p:cNvGrpSpPr/>
              <p:nvPr/>
            </p:nvGrpSpPr>
            <p:grpSpPr>
              <a:xfrm>
                <a:off x="9101266" y="2868398"/>
                <a:ext cx="3801749" cy="896152"/>
                <a:chOff x="4964906" y="6091378"/>
                <a:chExt cx="3801749" cy="896152"/>
              </a:xfrm>
            </p:grpSpPr>
            <p:pic>
              <p:nvPicPr>
                <p:cNvPr id="47" name="그림 46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34580" y="6091378"/>
                  <a:ext cx="201677" cy="195171"/>
                </a:xfrm>
                <a:prstGeom prst="rect">
                  <a:avLst/>
                </a:prstGeom>
              </p:spPr>
            </p:pic>
            <p:sp>
              <p:nvSpPr>
                <p:cNvPr id="48" name="TextBox 47"/>
                <p:cNvSpPr txBox="1"/>
                <p:nvPr/>
              </p:nvSpPr>
              <p:spPr>
                <a:xfrm>
                  <a:off x="4964906" y="6091378"/>
                  <a:ext cx="3801749" cy="896152"/>
                </a:xfrm>
                <a:prstGeom prst="roundRect">
                  <a:avLst>
                    <a:gd name="adj" fmla="val 8990"/>
                  </a:avLst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85000"/>
                    </a:schemeClr>
                  </a:solidFill>
                  <a:prstDash val="solid"/>
                </a:ln>
              </p:spPr>
              <p:txBody>
                <a:bodyPr wrap="square" lIns="36000" tIns="36000" rIns="36000" bIns="36000" rtlCol="0">
                  <a:noAutofit/>
                </a:bodyPr>
                <a:lstStyle/>
                <a:p>
                  <a:pPr algn="just">
                    <a:defRPr/>
                  </a:pPr>
                  <a:endParaRPr lang="en-US" altLang="ko-KR" sz="1600"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  <a:p>
                  <a:pPr algn="just">
                    <a:defRPr/>
                  </a:pPr>
                  <a:r>
                    <a:rPr lang="ko-KR" altLang="en-US" sz="1600"/>
                    <a:t>교과서 내 붙임 자료 ⑥을 준비해 놀이 활동을 </a:t>
                  </a:r>
                  <a:r>
                    <a:rPr lang="ko-KR" altLang="en-US" sz="1600" smtClean="0"/>
                    <a:t>합시다</a:t>
                  </a:r>
                  <a:r>
                    <a:rPr lang="en-US" altLang="ko-KR" sz="1600"/>
                    <a:t>.</a:t>
                  </a:r>
                  <a:endParaRPr lang="en-US" altLang="ko-KR" sz="1600" spc="-100" dirty="0" smtClean="0"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</p:grpSp>
          <p:sp>
            <p:nvSpPr>
              <p:cNvPr id="45" name="TextBox 44"/>
              <p:cNvSpPr txBox="1"/>
              <p:nvPr/>
            </p:nvSpPr>
            <p:spPr>
              <a:xfrm>
                <a:off x="9101269" y="3002496"/>
                <a:ext cx="3801746" cy="153888"/>
              </a:xfrm>
              <a:prstGeom prst="roundRect">
                <a:avLst>
                  <a:gd name="adj" fmla="val 0"/>
                </a:avLst>
              </a:prstGeom>
              <a:solidFill>
                <a:srgbClr val="006EE6"/>
              </a:solidFill>
            </p:spPr>
            <p:txBody>
              <a:bodyPr wrap="square" rtlCol="0">
                <a:spAutoFit/>
              </a:bodyPr>
              <a:lstStyle/>
              <a:p>
                <a:endParaRPr lang="ko-KR" altLang="en-US" sz="4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9101269" y="2823846"/>
                <a:ext cx="3801746" cy="293465"/>
              </a:xfrm>
              <a:prstGeom prst="roundRect">
                <a:avLst>
                  <a:gd name="adj" fmla="val 30608"/>
                </a:avLst>
              </a:prstGeom>
              <a:solidFill>
                <a:srgbClr val="006EE6"/>
              </a:solidFill>
            </p:spPr>
            <p:txBody>
              <a:bodyPr wrap="square" lIns="36000" tIns="36000" rIns="36000" bIns="36000" rtlCol="0">
                <a:spAutoFit/>
              </a:bodyPr>
              <a:lstStyle/>
              <a:p>
                <a:r>
                  <a:rPr lang="en-US" altLang="ko-KR" sz="1100" b="1" dirty="0" smtClean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 Tip</a:t>
                </a:r>
                <a:endParaRPr lang="ko-KR" altLang="en-US" sz="11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flipH="1">
              <a:off x="10190000" y="2378725"/>
              <a:ext cx="139023" cy="132496"/>
              <a:chOff x="11455035" y="2124511"/>
              <a:chExt cx="169492" cy="169492"/>
            </a:xfrm>
          </p:grpSpPr>
          <p:cxnSp>
            <p:nvCxnSpPr>
              <p:cNvPr id="42" name="직선 연결선 41"/>
              <p:cNvCxnSpPr/>
              <p:nvPr/>
            </p:nvCxnSpPr>
            <p:spPr>
              <a:xfrm>
                <a:off x="11455035" y="2124511"/>
                <a:ext cx="169492" cy="169492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>
              <a:xfrm flipH="1">
                <a:off x="11455035" y="2124511"/>
                <a:ext cx="169492" cy="169492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2" name="타원 61"/>
          <p:cNvSpPr/>
          <p:nvPr/>
        </p:nvSpPr>
        <p:spPr>
          <a:xfrm>
            <a:off x="8502037" y="1076481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5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ACEE27F6-9A3B-448D-B61B-01A313F026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855" y="984473"/>
            <a:ext cx="750030" cy="55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190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1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smtClean="0">
                <a:solidFill>
                  <a:srgbClr val="FF6600"/>
                </a:solidFill>
              </a:rPr>
              <a:t>활동</a:t>
            </a:r>
            <a:r>
              <a:rPr lang="en-US" altLang="ko-KR" smtClean="0"/>
              <a:t>/</a:t>
            </a:r>
            <a:r>
              <a:rPr lang="ko-KR" altLang="en-US" smtClean="0"/>
              <a:t>자기 점검</a:t>
            </a:r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mtClean="0"/>
              <a:t>카드 놀이를 하며 </a:t>
            </a:r>
            <a:r>
              <a:rPr lang="en-US" altLang="ko-KR" smtClean="0"/>
              <a:t>‘</a:t>
            </a:r>
            <a:r>
              <a:rPr lang="ko-KR" altLang="en-US" smtClean="0"/>
              <a:t>지구 지킴이 활동</a:t>
            </a:r>
            <a:r>
              <a:rPr lang="en-US" altLang="ko-KR" smtClean="0"/>
              <a:t>’</a:t>
            </a:r>
            <a:r>
              <a:rPr lang="ko-KR" altLang="en-US" smtClean="0"/>
              <a:t>을 실천할 의지를 다져 봅시다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smtClean="0"/>
              <a:t>카드 </a:t>
            </a:r>
            <a:r>
              <a:rPr lang="ko-KR" altLang="en-US"/>
              <a:t>놀이를 하며 </a:t>
            </a:r>
            <a:r>
              <a:rPr lang="en-US" altLang="ko-KR"/>
              <a:t>'</a:t>
            </a:r>
            <a:r>
              <a:rPr lang="ko-KR" altLang="en-US"/>
              <a:t>지구 지킴이 활동</a:t>
            </a:r>
            <a:r>
              <a:rPr lang="en-US" altLang="ko-KR"/>
              <a:t>'</a:t>
            </a:r>
            <a:r>
              <a:rPr lang="ko-KR" altLang="en-US"/>
              <a:t>을 실천할 의지 다지기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smtClean="0"/>
              <a:t>duk_04_07_0002_301</a:t>
            </a:r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[301_</a:t>
            </a:r>
            <a:r>
              <a:rPr lang="ko-KR" altLang="en-US" dirty="0" smtClean="0"/>
              <a:t>실천 탄탄</a:t>
            </a:r>
            <a:r>
              <a:rPr lang="en-US" altLang="ko-KR" dirty="0" smtClean="0"/>
              <a:t>_</a:t>
            </a:r>
            <a:r>
              <a:rPr lang="ko-KR" altLang="en-US" dirty="0" smtClean="0">
                <a:solidFill>
                  <a:srgbClr val="FF6600"/>
                </a:solidFill>
              </a:rPr>
              <a:t>활동</a:t>
            </a:r>
            <a:r>
              <a:rPr lang="en-US" altLang="ko-KR" dirty="0" smtClean="0">
                <a:solidFill>
                  <a:srgbClr val="FF6600"/>
                </a:solidFill>
              </a:rPr>
              <a:t>_</a:t>
            </a:r>
            <a:r>
              <a:rPr lang="ko-KR" altLang="en-US" dirty="0" err="1" smtClean="0">
                <a:solidFill>
                  <a:srgbClr val="FF6600"/>
                </a:solidFill>
              </a:rPr>
              <a:t>이너탭</a:t>
            </a:r>
            <a:r>
              <a:rPr lang="en-US" altLang="ko-KR" dirty="0" smtClean="0">
                <a:solidFill>
                  <a:srgbClr val="FF6600"/>
                </a:solidFill>
              </a:rPr>
              <a:t>2</a:t>
            </a:r>
            <a:r>
              <a:rPr lang="en-US" altLang="ko-KR" dirty="0" smtClean="0"/>
              <a:t>]</a:t>
            </a:r>
          </a:p>
          <a:p>
            <a:r>
              <a:rPr lang="ko-KR" altLang="en-US" dirty="0" smtClean="0"/>
              <a:t>탭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구성</a:t>
            </a:r>
            <a:endParaRPr lang="en-US" altLang="ko-KR" dirty="0"/>
          </a:p>
          <a:p>
            <a:r>
              <a:rPr lang="ko-KR" altLang="en-US" dirty="0" smtClean="0"/>
              <a:t>삽화 </a:t>
            </a:r>
            <a:r>
              <a:rPr lang="en-US" altLang="ko-KR" dirty="0"/>
              <a:t>+ </a:t>
            </a:r>
            <a:r>
              <a:rPr lang="ko-KR" altLang="en-US" dirty="0"/>
              <a:t>텍스트 </a:t>
            </a:r>
            <a:r>
              <a:rPr lang="ko-KR" altLang="en-US" dirty="0" smtClean="0"/>
              <a:t>박스</a:t>
            </a:r>
            <a:endParaRPr lang="en-US" altLang="ko-KR" dirty="0" smtClean="0"/>
          </a:p>
          <a:p>
            <a:r>
              <a:rPr lang="ko-KR" altLang="en-US" dirty="0" err="1" smtClean="0"/>
              <a:t>이너탭</a:t>
            </a:r>
            <a:r>
              <a:rPr lang="ko-KR" altLang="en-US" dirty="0" smtClean="0"/>
              <a:t>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 구성</a:t>
            </a:r>
            <a:endParaRPr lang="en-US" altLang="ko-KR" dirty="0"/>
          </a:p>
          <a:p>
            <a:r>
              <a:rPr lang="en-US" altLang="ko-KR" dirty="0" smtClean="0"/>
              <a:t>Tip </a:t>
            </a:r>
            <a:r>
              <a:rPr lang="ko-KR" altLang="en-US" dirty="0" smtClean="0"/>
              <a:t>버튼 </a:t>
            </a:r>
            <a:r>
              <a:rPr lang="en-US" altLang="ko-KR" dirty="0" smtClean="0"/>
              <a:t>:</a:t>
            </a:r>
            <a:r>
              <a:rPr lang="ko-KR" altLang="en-US" dirty="0" smtClean="0"/>
              <a:t>버튼 </a:t>
            </a:r>
            <a:r>
              <a:rPr lang="ko-KR" altLang="en-US" dirty="0"/>
              <a:t>클릭 시 </a:t>
            </a:r>
            <a:r>
              <a:rPr lang="en-US" altLang="ko-KR" dirty="0"/>
              <a:t>Tip</a:t>
            </a:r>
            <a:r>
              <a:rPr lang="ko-KR" altLang="en-US" dirty="0"/>
              <a:t>박스 노출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X </a:t>
            </a:r>
            <a:r>
              <a:rPr lang="ko-KR" altLang="en-US" dirty="0"/>
              <a:t>클릭 시 사라짐</a:t>
            </a:r>
            <a:endParaRPr lang="en-US" altLang="ko-KR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ko-KR" altLang="en-US" smtClean="0"/>
              <a:t>그릇과 식기구</a:t>
            </a:r>
            <a:r>
              <a:rPr lang="en-US" altLang="ko-KR" smtClean="0"/>
              <a:t>.png</a:t>
            </a:r>
          </a:p>
          <a:p>
            <a:r>
              <a:rPr lang="ko-KR" altLang="en-US" smtClean="0"/>
              <a:t>자전거</a:t>
            </a:r>
            <a:r>
              <a:rPr lang="en-US" altLang="ko-KR" smtClean="0"/>
              <a:t>.png</a:t>
            </a:r>
          </a:p>
          <a:p>
            <a:r>
              <a:rPr lang="ko-KR" altLang="en-US" smtClean="0"/>
              <a:t>계단 이용하기</a:t>
            </a:r>
            <a:r>
              <a:rPr lang="en-US" altLang="ko-KR" smtClean="0"/>
              <a:t>.png</a:t>
            </a:r>
            <a:endParaRPr lang="ko-KR" altLang="en-US"/>
          </a:p>
        </p:txBody>
      </p:sp>
      <p:grpSp>
        <p:nvGrpSpPr>
          <p:cNvPr id="49" name="그룹 48"/>
          <p:cNvGrpSpPr/>
          <p:nvPr/>
        </p:nvGrpSpPr>
        <p:grpSpPr>
          <a:xfrm>
            <a:off x="3601435" y="4651132"/>
            <a:ext cx="2178802" cy="323133"/>
            <a:chOff x="483312" y="4043793"/>
            <a:chExt cx="2178802" cy="323133"/>
          </a:xfrm>
        </p:grpSpPr>
        <p:grpSp>
          <p:nvGrpSpPr>
            <p:cNvPr id="50" name="그룹 49"/>
            <p:cNvGrpSpPr/>
            <p:nvPr/>
          </p:nvGrpSpPr>
          <p:grpSpPr>
            <a:xfrm>
              <a:off x="788787" y="4043793"/>
              <a:ext cx="1873327" cy="320752"/>
              <a:chOff x="780049" y="3619518"/>
              <a:chExt cx="1873327" cy="320752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3809E1E3-ABFB-439D-AFD7-435529553586}"/>
                  </a:ext>
                </a:extLst>
              </p:cNvPr>
              <p:cNvGrpSpPr/>
              <p:nvPr/>
            </p:nvGrpSpPr>
            <p:grpSpPr>
              <a:xfrm>
                <a:off x="1140652" y="3620229"/>
                <a:ext cx="1512724" cy="320041"/>
                <a:chOff x="3478342" y="4679681"/>
                <a:chExt cx="1512724" cy="320041"/>
              </a:xfrm>
            </p:grpSpPr>
            <p:grpSp>
              <p:nvGrpSpPr>
                <p:cNvPr id="55" name="그룹 54">
                  <a:extLst>
                    <a:ext uri="{FF2B5EF4-FFF2-40B4-BE49-F238E27FC236}">
                      <a16:creationId xmlns:a16="http://schemas.microsoft.com/office/drawing/2014/main" id="{462CD07A-A27E-43D3-978C-1D1830C06946}"/>
                    </a:ext>
                  </a:extLst>
                </p:cNvPr>
                <p:cNvGrpSpPr/>
                <p:nvPr/>
              </p:nvGrpSpPr>
              <p:grpSpPr>
                <a:xfrm>
                  <a:off x="3478342" y="4679681"/>
                  <a:ext cx="1512724" cy="320041"/>
                  <a:chOff x="2655186" y="5006256"/>
                  <a:chExt cx="1512724" cy="320041"/>
                </a:xfrm>
              </p:grpSpPr>
              <p:pic>
                <p:nvPicPr>
                  <p:cNvPr id="57" name="그림 56">
                    <a:extLst>
                      <a:ext uri="{FF2B5EF4-FFF2-40B4-BE49-F238E27FC236}">
                        <a16:creationId xmlns:a16="http://schemas.microsoft.com/office/drawing/2014/main" id="{76FC359C-CAF7-4B21-AA02-F088F1AF48B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26319" t="87963" r="67585" b="4606"/>
                  <a:stretch/>
                </p:blipFill>
                <p:spPr>
                  <a:xfrm>
                    <a:off x="2655186" y="5007613"/>
                    <a:ext cx="399186" cy="317566"/>
                  </a:xfrm>
                  <a:prstGeom prst="rect">
                    <a:avLst/>
                  </a:prstGeom>
                </p:spPr>
              </p:pic>
              <p:pic>
                <p:nvPicPr>
                  <p:cNvPr id="58" name="그림 57">
                    <a:extLst>
                      <a:ext uri="{FF2B5EF4-FFF2-40B4-BE49-F238E27FC236}">
                        <a16:creationId xmlns:a16="http://schemas.microsoft.com/office/drawing/2014/main" id="{9F92D818-C425-45EA-9EBE-EE7AD4265E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73283" t="87905" r="21923" b="4606"/>
                  <a:stretch/>
                </p:blipFill>
                <p:spPr>
                  <a:xfrm>
                    <a:off x="3853902" y="5006256"/>
                    <a:ext cx="314008" cy="32004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6" name="그림 55">
                  <a:extLst>
                    <a:ext uri="{FF2B5EF4-FFF2-40B4-BE49-F238E27FC236}">
                      <a16:creationId xmlns:a16="http://schemas.microsoft.com/office/drawing/2014/main" id="{AB94DE46-1F62-4D31-B946-007B35573E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38316" t="87963" r="55878" b="4606"/>
                <a:stretch/>
              </p:blipFill>
              <p:spPr>
                <a:xfrm>
                  <a:off x="4261681" y="4682156"/>
                  <a:ext cx="380243" cy="317566"/>
                </a:xfrm>
                <a:prstGeom prst="rect">
                  <a:avLst/>
                </a:prstGeom>
              </p:spPr>
            </p:pic>
          </p:grpSp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81D9B469-39BD-47B3-ABCB-C989905096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8316" t="87963" r="55878" b="4606"/>
              <a:stretch/>
            </p:blipFill>
            <p:spPr>
              <a:xfrm>
                <a:off x="1548597" y="3622704"/>
                <a:ext cx="380243" cy="317566"/>
              </a:xfrm>
              <a:prstGeom prst="rect">
                <a:avLst/>
              </a:prstGeom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81D9B469-39BD-47B3-ABCB-C989905096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8316" t="87963" r="55878" b="4606"/>
              <a:stretch/>
            </p:blipFill>
            <p:spPr>
              <a:xfrm>
                <a:off x="780049" y="3619518"/>
                <a:ext cx="380243" cy="317566"/>
              </a:xfrm>
              <a:prstGeom prst="rect">
                <a:avLst/>
              </a:prstGeom>
            </p:spPr>
          </p:pic>
        </p:grp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9F92D818-C425-45EA-9EBE-EE7AD4265E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3283" t="87905" r="21923" b="4606"/>
            <a:stretch/>
          </p:blipFill>
          <p:spPr>
            <a:xfrm flipH="1">
              <a:off x="483312" y="4046885"/>
              <a:ext cx="314008" cy="320041"/>
            </a:xfrm>
            <a:prstGeom prst="rect">
              <a:avLst/>
            </a:prstGeom>
          </p:spPr>
        </p:pic>
      </p:grpSp>
      <p:sp>
        <p:nvSpPr>
          <p:cNvPr id="36" name="타원 35"/>
          <p:cNvSpPr/>
          <p:nvPr/>
        </p:nvSpPr>
        <p:spPr>
          <a:xfrm>
            <a:off x="8118159" y="738371"/>
            <a:ext cx="267622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3375686" y="4680315"/>
            <a:ext cx="267622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ACEE27F6-9A3B-448D-B61B-01A313F026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855" y="984473"/>
            <a:ext cx="750030" cy="556474"/>
          </a:xfrm>
          <a:prstGeom prst="rect">
            <a:avLst/>
          </a:prstGeom>
        </p:spPr>
      </p:pic>
      <p:grpSp>
        <p:nvGrpSpPr>
          <p:cNvPr id="59" name="그룹 58"/>
          <p:cNvGrpSpPr/>
          <p:nvPr/>
        </p:nvGrpSpPr>
        <p:grpSpPr>
          <a:xfrm>
            <a:off x="4716618" y="5122648"/>
            <a:ext cx="4558729" cy="1218380"/>
            <a:chOff x="6365476" y="2279387"/>
            <a:chExt cx="4104324" cy="1218380"/>
          </a:xfrm>
        </p:grpSpPr>
        <p:grpSp>
          <p:nvGrpSpPr>
            <p:cNvPr id="60" name="그룹 59"/>
            <p:cNvGrpSpPr/>
            <p:nvPr/>
          </p:nvGrpSpPr>
          <p:grpSpPr>
            <a:xfrm>
              <a:off x="6365476" y="2279387"/>
              <a:ext cx="4104324" cy="1218380"/>
              <a:chOff x="9101268" y="2823846"/>
              <a:chExt cx="3801747" cy="1218380"/>
            </a:xfrm>
          </p:grpSpPr>
          <p:grpSp>
            <p:nvGrpSpPr>
              <p:cNvPr id="64" name="그룹 63"/>
              <p:cNvGrpSpPr/>
              <p:nvPr/>
            </p:nvGrpSpPr>
            <p:grpSpPr>
              <a:xfrm>
                <a:off x="9101268" y="2868398"/>
                <a:ext cx="3801746" cy="1173828"/>
                <a:chOff x="4964908" y="6091378"/>
                <a:chExt cx="3801746" cy="1173828"/>
              </a:xfrm>
            </p:grpSpPr>
            <p:pic>
              <p:nvPicPr>
                <p:cNvPr id="67" name="그림 66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434580" y="6091378"/>
                  <a:ext cx="201677" cy="195171"/>
                </a:xfrm>
                <a:prstGeom prst="rect">
                  <a:avLst/>
                </a:prstGeom>
              </p:spPr>
            </p:pic>
            <p:sp>
              <p:nvSpPr>
                <p:cNvPr id="68" name="TextBox 67"/>
                <p:cNvSpPr txBox="1"/>
                <p:nvPr/>
              </p:nvSpPr>
              <p:spPr>
                <a:xfrm>
                  <a:off x="4964908" y="6191113"/>
                  <a:ext cx="3801746" cy="1074093"/>
                </a:xfrm>
                <a:prstGeom prst="roundRect">
                  <a:avLst>
                    <a:gd name="adj" fmla="val 3416"/>
                  </a:avLst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85000"/>
                    </a:schemeClr>
                  </a:solidFill>
                  <a:prstDash val="solid"/>
                </a:ln>
              </p:spPr>
              <p:txBody>
                <a:bodyPr wrap="square" lIns="36000" tIns="36000" rIns="36000" bIns="36000" rtlCol="0">
                  <a:noAutofit/>
                </a:bodyPr>
                <a:lstStyle/>
                <a:p>
                  <a:pPr algn="just">
                    <a:defRPr/>
                  </a:pPr>
                  <a:endParaRPr lang="en-US" altLang="ko-KR" sz="1200" dirty="0" smtClean="0"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  <a:p>
                  <a:pPr marL="285750" indent="-285750" algn="just">
                    <a:buFont typeface="Arial" panose="020B0604020202020204" pitchFamily="34" charset="0"/>
                    <a:buChar char="•"/>
                    <a:defRPr/>
                  </a:pPr>
                  <a:r>
                    <a:rPr lang="ko-KR" altLang="en-US" sz="160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놀이 시작 전에 카드에 나온 문구들을 읽어 봅시다</a:t>
                  </a:r>
                  <a:r>
                    <a:rPr lang="en-US" altLang="ko-KR" sz="160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.</a:t>
                  </a:r>
                </a:p>
                <a:p>
                  <a:pPr marL="285750" indent="-285750" algn="just">
                    <a:buFont typeface="Arial" panose="020B0604020202020204" pitchFamily="34" charset="0"/>
                    <a:buChar char="•"/>
                    <a:defRPr/>
                  </a:pPr>
                  <a:r>
                    <a:rPr lang="ko-KR" altLang="en-US" sz="160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일상생활에서 실천할 수 있는 환경 보호 활동들을 익히는 데 집중해서 놀이를 해봅시다</a:t>
                  </a:r>
                  <a:r>
                    <a:rPr lang="en-US" altLang="ko-KR" sz="160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.</a:t>
                  </a:r>
                  <a:endParaRPr lang="en-US" altLang="ko-KR" sz="1600" dirty="0" smtClean="0"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</p:grpSp>
          <p:sp>
            <p:nvSpPr>
              <p:cNvPr id="65" name="TextBox 64"/>
              <p:cNvSpPr txBox="1"/>
              <p:nvPr/>
            </p:nvSpPr>
            <p:spPr>
              <a:xfrm>
                <a:off x="9101269" y="3002496"/>
                <a:ext cx="3801746" cy="153888"/>
              </a:xfrm>
              <a:prstGeom prst="roundRect">
                <a:avLst>
                  <a:gd name="adj" fmla="val 0"/>
                </a:avLst>
              </a:prstGeom>
              <a:solidFill>
                <a:srgbClr val="006EE6"/>
              </a:solidFill>
            </p:spPr>
            <p:txBody>
              <a:bodyPr wrap="square" rtlCol="0">
                <a:spAutoFit/>
              </a:bodyPr>
              <a:lstStyle/>
              <a:p>
                <a:endParaRPr lang="ko-KR" altLang="en-US" sz="4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9101269" y="2823846"/>
                <a:ext cx="3801746" cy="293465"/>
              </a:xfrm>
              <a:prstGeom prst="roundRect">
                <a:avLst>
                  <a:gd name="adj" fmla="val 30608"/>
                </a:avLst>
              </a:prstGeom>
              <a:solidFill>
                <a:srgbClr val="006EE6"/>
              </a:solidFill>
            </p:spPr>
            <p:txBody>
              <a:bodyPr wrap="square" lIns="36000" tIns="36000" rIns="36000" bIns="36000" rtlCol="0">
                <a:spAutoFit/>
              </a:bodyPr>
              <a:lstStyle/>
              <a:p>
                <a:r>
                  <a:rPr lang="en-US" altLang="ko-KR" sz="1100" b="1" dirty="0" smtClean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 Tip</a:t>
                </a:r>
                <a:endParaRPr lang="ko-KR" altLang="en-US" sz="11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 flipH="1">
              <a:off x="10190000" y="2378725"/>
              <a:ext cx="139023" cy="132496"/>
              <a:chOff x="11455035" y="2124511"/>
              <a:chExt cx="169492" cy="169492"/>
            </a:xfrm>
          </p:grpSpPr>
          <p:cxnSp>
            <p:nvCxnSpPr>
              <p:cNvPr id="62" name="직선 연결선 61"/>
              <p:cNvCxnSpPr/>
              <p:nvPr/>
            </p:nvCxnSpPr>
            <p:spPr>
              <a:xfrm>
                <a:off x="11455035" y="2124511"/>
                <a:ext cx="169492" cy="169492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/>
              <p:cNvCxnSpPr/>
              <p:nvPr/>
            </p:nvCxnSpPr>
            <p:spPr>
              <a:xfrm flipH="1">
                <a:off x="11455035" y="2124511"/>
                <a:ext cx="169492" cy="169492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9" name="타원 68"/>
          <p:cNvSpPr/>
          <p:nvPr/>
        </p:nvSpPr>
        <p:spPr>
          <a:xfrm>
            <a:off x="8573044" y="1140018"/>
            <a:ext cx="267622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6282850" y="1598412"/>
            <a:ext cx="2720140" cy="2771163"/>
            <a:chOff x="445091" y="1433411"/>
            <a:chExt cx="4022722" cy="3043954"/>
          </a:xfrm>
        </p:grpSpPr>
        <p:grpSp>
          <p:nvGrpSpPr>
            <p:cNvPr id="72" name="그룹 71"/>
            <p:cNvGrpSpPr/>
            <p:nvPr/>
          </p:nvGrpSpPr>
          <p:grpSpPr>
            <a:xfrm>
              <a:off x="445091" y="1433411"/>
              <a:ext cx="4022722" cy="3043954"/>
              <a:chOff x="445091" y="1433411"/>
              <a:chExt cx="4022722" cy="3043954"/>
            </a:xfrm>
          </p:grpSpPr>
          <p:sp>
            <p:nvSpPr>
              <p:cNvPr id="74" name="모서리가 둥근 직사각형 73"/>
              <p:cNvSpPr/>
              <p:nvPr/>
            </p:nvSpPr>
            <p:spPr>
              <a:xfrm>
                <a:off x="445091" y="1433412"/>
                <a:ext cx="4022722" cy="3043953"/>
              </a:xfrm>
              <a:prstGeom prst="roundRect">
                <a:avLst>
                  <a:gd name="adj" fmla="val 3148"/>
                </a:avLst>
              </a:prstGeom>
              <a:solidFill>
                <a:srgbClr val="FDF3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  <a:spcBef>
                    <a:spcPct val="20000"/>
                  </a:spcBef>
                </a:pPr>
                <a:r>
                  <a:rPr lang="ko-KR" altLang="en-US" sz="1500" spc="-5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발주 삽화 </a:t>
                </a:r>
                <a:r>
                  <a:rPr lang="en-US" altLang="ko-KR" sz="1500" spc="-5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#</a:t>
                </a:r>
                <a:r>
                  <a:rPr lang="en-US" altLang="ko-KR" sz="1500" spc="-50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6</a:t>
                </a:r>
                <a:r>
                  <a:rPr lang="ko-KR" altLang="en-US" sz="1500" spc="-50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ㄴ</a:t>
                </a:r>
                <a:endParaRPr lang="ko-KR" altLang="en-US" sz="1500" spc="-5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75" name="모서리가 둥근 직사각형 74"/>
              <p:cNvSpPr/>
              <p:nvPr/>
            </p:nvSpPr>
            <p:spPr>
              <a:xfrm>
                <a:off x="455821" y="1433411"/>
                <a:ext cx="4003200" cy="2072995"/>
              </a:xfrm>
              <a:prstGeom prst="roundRect">
                <a:avLst>
                  <a:gd name="adj" fmla="val 7164"/>
                </a:avLst>
              </a:prstGeom>
              <a:solidFill>
                <a:schemeClr val="bg1"/>
              </a:solidFill>
              <a:ln w="28575">
                <a:solidFill>
                  <a:srgbClr val="FDF3E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  <a:spcBef>
                    <a:spcPct val="20000"/>
                  </a:spcBef>
                </a:pPr>
                <a:endParaRPr lang="ko-KR" altLang="en-US" sz="1900" spc="-150" dirty="0">
                  <a:solidFill>
                    <a:schemeClr val="tx1">
                      <a:lumMod val="50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73" name="텍스트 개체 틀 3071"/>
            <p:cNvSpPr txBox="1">
              <a:spLocks/>
            </p:cNvSpPr>
            <p:nvPr/>
          </p:nvSpPr>
          <p:spPr>
            <a:xfrm>
              <a:off x="455821" y="3595370"/>
              <a:ext cx="4003200" cy="829740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just" defTabSz="914400" rtl="0" eaLnBrk="1" latinLnBrk="1" hangingPunct="1">
                <a:lnSpc>
                  <a:spcPct val="120000"/>
                </a:lnSpc>
                <a:spcBef>
                  <a:spcPct val="20000"/>
                </a:spcBef>
                <a:buFont typeface="Arial" pitchFamily="34" charset="0"/>
                <a:buNone/>
                <a:defRPr sz="1750" strike="noStrike" kern="1200" spc="-50" baseline="0">
                  <a:solidFill>
                    <a:schemeClr val="tx1">
                      <a:lumMod val="50000"/>
                    </a:schemeClr>
                  </a:solidFill>
                  <a:latin typeface="+mn-ea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ko-KR" altLang="en-US" sz="2500" dirty="0" smtClean="0">
                  <a:solidFill>
                    <a:schemeClr val="tx1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계단 이용하기</a:t>
              </a:r>
              <a:endParaRPr lang="en-US" altLang="ko-KR" sz="2500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387174" y="1598412"/>
            <a:ext cx="2720140" cy="2771163"/>
            <a:chOff x="445091" y="1433411"/>
            <a:chExt cx="4022722" cy="3043954"/>
          </a:xfrm>
        </p:grpSpPr>
        <p:grpSp>
          <p:nvGrpSpPr>
            <p:cNvPr id="77" name="그룹 76"/>
            <p:cNvGrpSpPr/>
            <p:nvPr/>
          </p:nvGrpSpPr>
          <p:grpSpPr>
            <a:xfrm>
              <a:off x="445091" y="1433411"/>
              <a:ext cx="4022722" cy="3043954"/>
              <a:chOff x="445091" y="1433411"/>
              <a:chExt cx="4022722" cy="3043954"/>
            </a:xfrm>
          </p:grpSpPr>
          <p:sp>
            <p:nvSpPr>
              <p:cNvPr id="79" name="모서리가 둥근 직사각형 78"/>
              <p:cNvSpPr/>
              <p:nvPr/>
            </p:nvSpPr>
            <p:spPr>
              <a:xfrm>
                <a:off x="445091" y="1433412"/>
                <a:ext cx="4022722" cy="3043953"/>
              </a:xfrm>
              <a:prstGeom prst="roundRect">
                <a:avLst>
                  <a:gd name="adj" fmla="val 3148"/>
                </a:avLst>
              </a:prstGeom>
              <a:solidFill>
                <a:srgbClr val="FDF3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  <a:spcBef>
                    <a:spcPct val="20000"/>
                  </a:spcBef>
                </a:pPr>
                <a:r>
                  <a:rPr lang="ko-KR" altLang="en-US" sz="1500" spc="-5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발주 삽화 </a:t>
                </a:r>
                <a:r>
                  <a:rPr lang="en-US" altLang="ko-KR" sz="1500" spc="-5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#</a:t>
                </a:r>
                <a:r>
                  <a:rPr lang="en-US" altLang="ko-KR" sz="1500" spc="-50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6</a:t>
                </a:r>
                <a:r>
                  <a:rPr lang="ko-KR" altLang="en-US" sz="1500" spc="-50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ㄴ</a:t>
                </a:r>
                <a:endParaRPr lang="ko-KR" altLang="en-US" sz="1500" spc="-5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80" name="모서리가 둥근 직사각형 79"/>
              <p:cNvSpPr/>
              <p:nvPr/>
            </p:nvSpPr>
            <p:spPr>
              <a:xfrm>
                <a:off x="455821" y="1433411"/>
                <a:ext cx="4003200" cy="2072995"/>
              </a:xfrm>
              <a:prstGeom prst="roundRect">
                <a:avLst>
                  <a:gd name="adj" fmla="val 7164"/>
                </a:avLst>
              </a:prstGeom>
              <a:solidFill>
                <a:schemeClr val="bg1"/>
              </a:solidFill>
              <a:ln w="28575">
                <a:solidFill>
                  <a:srgbClr val="FDF3E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  <a:spcBef>
                    <a:spcPct val="20000"/>
                  </a:spcBef>
                </a:pPr>
                <a:endParaRPr lang="ko-KR" altLang="en-US" sz="1900" spc="-150" dirty="0">
                  <a:solidFill>
                    <a:schemeClr val="tx1">
                      <a:lumMod val="50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78" name="텍스트 개체 틀 3071"/>
            <p:cNvSpPr txBox="1">
              <a:spLocks/>
            </p:cNvSpPr>
            <p:nvPr/>
          </p:nvSpPr>
          <p:spPr>
            <a:xfrm>
              <a:off x="455821" y="3595370"/>
              <a:ext cx="4003200" cy="829740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just" defTabSz="914400" rtl="0" eaLnBrk="1" latinLnBrk="1" hangingPunct="1">
                <a:lnSpc>
                  <a:spcPct val="120000"/>
                </a:lnSpc>
                <a:spcBef>
                  <a:spcPct val="20000"/>
                </a:spcBef>
                <a:buFont typeface="Arial" pitchFamily="34" charset="0"/>
                <a:buNone/>
                <a:defRPr sz="1750" strike="noStrike" kern="1200" spc="-50" baseline="0">
                  <a:solidFill>
                    <a:schemeClr val="tx1">
                      <a:lumMod val="50000"/>
                    </a:schemeClr>
                  </a:solidFill>
                  <a:latin typeface="+mn-ea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ko-KR" altLang="en-US" sz="2500" dirty="0" smtClean="0">
                  <a:solidFill>
                    <a:schemeClr val="tx1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음식 남기지 않기</a:t>
              </a:r>
              <a:endParaRPr lang="en-US" altLang="ko-KR" sz="2500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3336826" y="1598412"/>
            <a:ext cx="2720140" cy="2771163"/>
            <a:chOff x="445091" y="1433411"/>
            <a:chExt cx="4022722" cy="3043954"/>
          </a:xfrm>
        </p:grpSpPr>
        <p:grpSp>
          <p:nvGrpSpPr>
            <p:cNvPr id="82" name="그룹 81"/>
            <p:cNvGrpSpPr/>
            <p:nvPr/>
          </p:nvGrpSpPr>
          <p:grpSpPr>
            <a:xfrm>
              <a:off x="445091" y="1433411"/>
              <a:ext cx="4022722" cy="3043954"/>
              <a:chOff x="445091" y="1433411"/>
              <a:chExt cx="4022722" cy="3043954"/>
            </a:xfrm>
          </p:grpSpPr>
          <p:sp>
            <p:nvSpPr>
              <p:cNvPr id="84" name="모서리가 둥근 직사각형 83"/>
              <p:cNvSpPr/>
              <p:nvPr/>
            </p:nvSpPr>
            <p:spPr>
              <a:xfrm>
                <a:off x="445091" y="1433412"/>
                <a:ext cx="4022722" cy="3043953"/>
              </a:xfrm>
              <a:prstGeom prst="roundRect">
                <a:avLst>
                  <a:gd name="adj" fmla="val 3148"/>
                </a:avLst>
              </a:prstGeom>
              <a:solidFill>
                <a:srgbClr val="FDF3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  <a:spcBef>
                    <a:spcPct val="20000"/>
                  </a:spcBef>
                </a:pPr>
                <a:r>
                  <a:rPr lang="ko-KR" altLang="en-US" sz="1500" spc="-5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발주 삽화 </a:t>
                </a:r>
                <a:r>
                  <a:rPr lang="en-US" altLang="ko-KR" sz="1500" spc="-5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#</a:t>
                </a:r>
                <a:r>
                  <a:rPr lang="en-US" altLang="ko-KR" sz="1500" spc="-50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6</a:t>
                </a:r>
                <a:r>
                  <a:rPr lang="ko-KR" altLang="en-US" sz="1500" spc="-50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ㄴ</a:t>
                </a:r>
                <a:endParaRPr lang="ko-KR" altLang="en-US" sz="1500" spc="-5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85" name="모서리가 둥근 직사각형 84"/>
              <p:cNvSpPr/>
              <p:nvPr/>
            </p:nvSpPr>
            <p:spPr>
              <a:xfrm>
                <a:off x="455821" y="1433411"/>
                <a:ext cx="4003200" cy="2072995"/>
              </a:xfrm>
              <a:prstGeom prst="roundRect">
                <a:avLst>
                  <a:gd name="adj" fmla="val 7164"/>
                </a:avLst>
              </a:prstGeom>
              <a:solidFill>
                <a:schemeClr val="bg1"/>
              </a:solidFill>
              <a:ln w="28575">
                <a:solidFill>
                  <a:srgbClr val="FDF3E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  <a:spcBef>
                    <a:spcPct val="20000"/>
                  </a:spcBef>
                </a:pPr>
                <a:endParaRPr lang="ko-KR" altLang="en-US" sz="1900" spc="-150" dirty="0">
                  <a:solidFill>
                    <a:schemeClr val="tx1">
                      <a:lumMod val="50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83" name="텍스트 개체 틀 3071"/>
            <p:cNvSpPr txBox="1">
              <a:spLocks/>
            </p:cNvSpPr>
            <p:nvPr/>
          </p:nvSpPr>
          <p:spPr>
            <a:xfrm>
              <a:off x="455821" y="3595370"/>
              <a:ext cx="4003200" cy="829740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just" defTabSz="914400" rtl="0" eaLnBrk="1" latinLnBrk="1" hangingPunct="1">
                <a:lnSpc>
                  <a:spcPct val="120000"/>
                </a:lnSpc>
                <a:spcBef>
                  <a:spcPct val="20000"/>
                </a:spcBef>
                <a:buFont typeface="Arial" pitchFamily="34" charset="0"/>
                <a:buNone/>
                <a:defRPr sz="1750" strike="noStrike" kern="1200" spc="-50" baseline="0">
                  <a:solidFill>
                    <a:schemeClr val="tx1">
                      <a:lumMod val="50000"/>
                    </a:schemeClr>
                  </a:solidFill>
                  <a:latin typeface="+mn-ea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ko-KR" altLang="en-US" sz="2500" dirty="0" smtClean="0">
                  <a:solidFill>
                    <a:schemeClr val="tx1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걷거나</a:t>
              </a:r>
              <a:endParaRPr lang="en-US" altLang="ko-KR" sz="2500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algn="ctr">
                <a:lnSpc>
                  <a:spcPct val="80000"/>
                </a:lnSpc>
              </a:pPr>
              <a:r>
                <a:rPr lang="ko-KR" altLang="en-US" sz="2500" dirty="0" smtClean="0">
                  <a:solidFill>
                    <a:schemeClr val="tx1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자전거 이용하</a:t>
              </a:r>
              <a:r>
                <a:rPr lang="ko-KR" altLang="en-US" sz="2500" dirty="0">
                  <a:solidFill>
                    <a:schemeClr val="tx1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기</a:t>
              </a:r>
              <a:endParaRPr lang="en-US" altLang="ko-KR" sz="2500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</p:grpSp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82"/>
          <a:stretch/>
        </p:blipFill>
        <p:spPr>
          <a:xfrm>
            <a:off x="943799" y="1547872"/>
            <a:ext cx="1690872" cy="2099085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E7F2C8"/>
              </a:clrFrom>
              <a:clrTo>
                <a:srgbClr val="E7F2C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9" r="1437"/>
          <a:stretch/>
        </p:blipFill>
        <p:spPr>
          <a:xfrm>
            <a:off x="6954813" y="1611620"/>
            <a:ext cx="1430968" cy="1854381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7" t="19856" r="15555" b="18000"/>
          <a:stretch/>
        </p:blipFill>
        <p:spPr>
          <a:xfrm>
            <a:off x="3507316" y="1658626"/>
            <a:ext cx="2418605" cy="1877576"/>
          </a:xfrm>
          <a:prstGeom prst="rect">
            <a:avLst/>
          </a:prstGeom>
        </p:spPr>
      </p:pic>
      <p:sp>
        <p:nvSpPr>
          <p:cNvPr id="89" name="타원 88"/>
          <p:cNvSpPr/>
          <p:nvPr/>
        </p:nvSpPr>
        <p:spPr>
          <a:xfrm>
            <a:off x="202082" y="1431905"/>
            <a:ext cx="267622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196956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1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smtClean="0">
                <a:solidFill>
                  <a:srgbClr val="FF6600"/>
                </a:solidFill>
              </a:rPr>
              <a:t>활동</a:t>
            </a:r>
            <a:r>
              <a:rPr lang="en-US" altLang="ko-KR" smtClean="0"/>
              <a:t>/</a:t>
            </a:r>
            <a:r>
              <a:rPr lang="ko-KR" altLang="en-US" smtClean="0"/>
              <a:t>자기 점검</a:t>
            </a:r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mtClean="0"/>
              <a:t>카드 놀이를 하며 </a:t>
            </a:r>
            <a:r>
              <a:rPr lang="en-US" altLang="ko-KR" smtClean="0"/>
              <a:t>‘</a:t>
            </a:r>
            <a:r>
              <a:rPr lang="ko-KR" altLang="en-US" smtClean="0"/>
              <a:t>지구 지킴이 활동</a:t>
            </a:r>
            <a:r>
              <a:rPr lang="en-US" altLang="ko-KR" smtClean="0"/>
              <a:t>’</a:t>
            </a:r>
            <a:r>
              <a:rPr lang="ko-KR" altLang="en-US" smtClean="0"/>
              <a:t>을 실천할 의지를 다져 봅시다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smtClean="0"/>
              <a:t>카드 </a:t>
            </a:r>
            <a:r>
              <a:rPr lang="ko-KR" altLang="en-US"/>
              <a:t>놀이를 하며 </a:t>
            </a:r>
            <a:r>
              <a:rPr lang="en-US" altLang="ko-KR"/>
              <a:t>'</a:t>
            </a:r>
            <a:r>
              <a:rPr lang="ko-KR" altLang="en-US"/>
              <a:t>지구 지킴이 활동</a:t>
            </a:r>
            <a:r>
              <a:rPr lang="en-US" altLang="ko-KR"/>
              <a:t>'</a:t>
            </a:r>
            <a:r>
              <a:rPr lang="ko-KR" altLang="en-US"/>
              <a:t>을 실천할 의지 다지기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smtClean="0"/>
              <a:t>duk_04_07_0002_301</a:t>
            </a:r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[301_</a:t>
            </a:r>
            <a:r>
              <a:rPr lang="ko-KR" altLang="en-US" dirty="0" smtClean="0"/>
              <a:t>실천 탄탄</a:t>
            </a:r>
            <a:r>
              <a:rPr lang="en-US" altLang="ko-KR" dirty="0" smtClean="0"/>
              <a:t>_</a:t>
            </a:r>
            <a:r>
              <a:rPr lang="ko-KR" altLang="en-US" dirty="0" smtClean="0">
                <a:solidFill>
                  <a:srgbClr val="FF6600"/>
                </a:solidFill>
              </a:rPr>
              <a:t>활동</a:t>
            </a:r>
            <a:r>
              <a:rPr lang="en-US" altLang="ko-KR" smtClean="0">
                <a:solidFill>
                  <a:srgbClr val="FF6600"/>
                </a:solidFill>
              </a:rPr>
              <a:t>_</a:t>
            </a:r>
            <a:r>
              <a:rPr lang="ko-KR" altLang="en-US" smtClean="0">
                <a:solidFill>
                  <a:srgbClr val="FF6600"/>
                </a:solidFill>
              </a:rPr>
              <a:t>이너탭</a:t>
            </a:r>
            <a:r>
              <a:rPr lang="en-US" altLang="ko-KR" smtClean="0">
                <a:solidFill>
                  <a:srgbClr val="FF6600"/>
                </a:solidFill>
              </a:rPr>
              <a:t>3</a:t>
            </a:r>
            <a:r>
              <a:rPr lang="en-US" altLang="ko-KR" smtClean="0"/>
              <a:t>]</a:t>
            </a:r>
            <a:endParaRPr lang="en-US" altLang="ko-KR" dirty="0" smtClean="0"/>
          </a:p>
          <a:p>
            <a:r>
              <a:rPr lang="ko-KR" altLang="en-US"/>
              <a:t>탭 </a:t>
            </a:r>
            <a:r>
              <a:rPr lang="en-US" altLang="ko-KR"/>
              <a:t>2</a:t>
            </a:r>
            <a:r>
              <a:rPr lang="ko-KR" altLang="en-US"/>
              <a:t>개 구성</a:t>
            </a:r>
            <a:endParaRPr lang="en-US" altLang="ko-KR"/>
          </a:p>
          <a:p>
            <a:r>
              <a:rPr lang="ko-KR" altLang="en-US"/>
              <a:t>삽화 </a:t>
            </a:r>
            <a:r>
              <a:rPr lang="en-US" altLang="ko-KR"/>
              <a:t>+ </a:t>
            </a:r>
            <a:r>
              <a:rPr lang="ko-KR" altLang="en-US"/>
              <a:t>텍스트 박스</a:t>
            </a:r>
            <a:endParaRPr lang="en-US" altLang="ko-KR"/>
          </a:p>
          <a:p>
            <a:r>
              <a:rPr lang="ko-KR" altLang="en-US"/>
              <a:t>이너탭 </a:t>
            </a:r>
            <a:r>
              <a:rPr lang="en-US" altLang="ko-KR"/>
              <a:t>4</a:t>
            </a:r>
            <a:r>
              <a:rPr lang="ko-KR" altLang="en-US"/>
              <a:t>개 </a:t>
            </a:r>
            <a:r>
              <a:rPr lang="ko-KR" altLang="en-US" smtClean="0"/>
              <a:t>구성</a:t>
            </a:r>
            <a:endParaRPr lang="en-US" altLang="ko-KR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ko-KR" altLang="en-US"/>
              <a:t>플러그 뽑기</a:t>
            </a:r>
            <a:r>
              <a:rPr lang="en-US" altLang="ko-KR"/>
              <a:t>.png</a:t>
            </a:r>
          </a:p>
          <a:p>
            <a:r>
              <a:rPr lang="ko-KR" altLang="en-US"/>
              <a:t>물 아껴 쓰기</a:t>
            </a:r>
            <a:r>
              <a:rPr lang="en-US" altLang="ko-KR"/>
              <a:t>.png</a:t>
            </a:r>
          </a:p>
          <a:p>
            <a:r>
              <a:rPr lang="ko-KR" altLang="en-US"/>
              <a:t>일회용품 사용금지</a:t>
            </a:r>
            <a:r>
              <a:rPr lang="en-US" altLang="ko-KR"/>
              <a:t>.png</a:t>
            </a:r>
            <a:endParaRPr lang="ko-KR" altLang="en-US"/>
          </a:p>
        </p:txBody>
      </p:sp>
      <p:grpSp>
        <p:nvGrpSpPr>
          <p:cNvPr id="49" name="그룹 48"/>
          <p:cNvGrpSpPr/>
          <p:nvPr/>
        </p:nvGrpSpPr>
        <p:grpSpPr>
          <a:xfrm>
            <a:off x="3601435" y="4651132"/>
            <a:ext cx="2178802" cy="323133"/>
            <a:chOff x="483312" y="4043793"/>
            <a:chExt cx="2178802" cy="323133"/>
          </a:xfrm>
        </p:grpSpPr>
        <p:grpSp>
          <p:nvGrpSpPr>
            <p:cNvPr id="50" name="그룹 49"/>
            <p:cNvGrpSpPr/>
            <p:nvPr/>
          </p:nvGrpSpPr>
          <p:grpSpPr>
            <a:xfrm>
              <a:off x="788787" y="4043793"/>
              <a:ext cx="1873327" cy="320752"/>
              <a:chOff x="780049" y="3619518"/>
              <a:chExt cx="1873327" cy="320752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3809E1E3-ABFB-439D-AFD7-435529553586}"/>
                  </a:ext>
                </a:extLst>
              </p:cNvPr>
              <p:cNvGrpSpPr/>
              <p:nvPr/>
            </p:nvGrpSpPr>
            <p:grpSpPr>
              <a:xfrm>
                <a:off x="1524805" y="3620229"/>
                <a:ext cx="1128571" cy="320041"/>
                <a:chOff x="3862495" y="4679681"/>
                <a:chExt cx="1128571" cy="320041"/>
              </a:xfrm>
            </p:grpSpPr>
            <p:grpSp>
              <p:nvGrpSpPr>
                <p:cNvPr id="55" name="그룹 54">
                  <a:extLst>
                    <a:ext uri="{FF2B5EF4-FFF2-40B4-BE49-F238E27FC236}">
                      <a16:creationId xmlns:a16="http://schemas.microsoft.com/office/drawing/2014/main" id="{462CD07A-A27E-43D3-978C-1D1830C06946}"/>
                    </a:ext>
                  </a:extLst>
                </p:cNvPr>
                <p:cNvGrpSpPr/>
                <p:nvPr/>
              </p:nvGrpSpPr>
              <p:grpSpPr>
                <a:xfrm>
                  <a:off x="3862495" y="4679681"/>
                  <a:ext cx="1128571" cy="320041"/>
                  <a:chOff x="3039339" y="5006256"/>
                  <a:chExt cx="1128571" cy="320041"/>
                </a:xfrm>
              </p:grpSpPr>
              <p:pic>
                <p:nvPicPr>
                  <p:cNvPr id="58" name="그림 57">
                    <a:extLst>
                      <a:ext uri="{FF2B5EF4-FFF2-40B4-BE49-F238E27FC236}">
                        <a16:creationId xmlns:a16="http://schemas.microsoft.com/office/drawing/2014/main" id="{9F92D818-C425-45EA-9EBE-EE7AD4265E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73283" t="87905" r="21923" b="4606"/>
                  <a:stretch/>
                </p:blipFill>
                <p:spPr>
                  <a:xfrm>
                    <a:off x="3853902" y="5006256"/>
                    <a:ext cx="314008" cy="320041"/>
                  </a:xfrm>
                  <a:prstGeom prst="rect">
                    <a:avLst/>
                  </a:prstGeom>
                </p:spPr>
              </p:pic>
              <p:pic>
                <p:nvPicPr>
                  <p:cNvPr id="95" name="그림 94">
                    <a:extLst>
                      <a:ext uri="{FF2B5EF4-FFF2-40B4-BE49-F238E27FC236}">
                        <a16:creationId xmlns:a16="http://schemas.microsoft.com/office/drawing/2014/main" id="{76FC359C-CAF7-4B21-AA02-F088F1AF48B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26319" t="87963" r="67585" b="4606"/>
                  <a:stretch/>
                </p:blipFill>
                <p:spPr>
                  <a:xfrm>
                    <a:off x="3039339" y="5008731"/>
                    <a:ext cx="399186" cy="31756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6" name="그림 55">
                  <a:extLst>
                    <a:ext uri="{FF2B5EF4-FFF2-40B4-BE49-F238E27FC236}">
                      <a16:creationId xmlns:a16="http://schemas.microsoft.com/office/drawing/2014/main" id="{AB94DE46-1F62-4D31-B946-007B35573E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8316" t="87963" r="55878" b="4606"/>
                <a:stretch/>
              </p:blipFill>
              <p:spPr>
                <a:xfrm>
                  <a:off x="4261681" y="4682156"/>
                  <a:ext cx="380243" cy="317566"/>
                </a:xfrm>
                <a:prstGeom prst="rect">
                  <a:avLst/>
                </a:prstGeom>
              </p:spPr>
            </p:pic>
          </p:grpSp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81D9B469-39BD-47B3-ABCB-C989905096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8316" t="87963" r="55878" b="4606"/>
              <a:stretch/>
            </p:blipFill>
            <p:spPr>
              <a:xfrm>
                <a:off x="780049" y="3619518"/>
                <a:ext cx="380243" cy="317566"/>
              </a:xfrm>
              <a:prstGeom prst="rect">
                <a:avLst/>
              </a:prstGeom>
            </p:spPr>
          </p:pic>
          <p:pic>
            <p:nvPicPr>
              <p:cNvPr id="96" name="그림 95">
                <a:extLst>
                  <a:ext uri="{FF2B5EF4-FFF2-40B4-BE49-F238E27FC236}">
                    <a16:creationId xmlns:a16="http://schemas.microsoft.com/office/drawing/2014/main" id="{81D9B469-39BD-47B3-ABCB-C989905096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8316" t="87963" r="55878" b="4606"/>
              <a:stretch/>
            </p:blipFill>
            <p:spPr>
              <a:xfrm>
                <a:off x="1154034" y="3619518"/>
                <a:ext cx="380243" cy="317566"/>
              </a:xfrm>
              <a:prstGeom prst="rect">
                <a:avLst/>
              </a:prstGeom>
            </p:spPr>
          </p:pic>
        </p:grp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9F92D818-C425-45EA-9EBE-EE7AD4265E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3283" t="87905" r="21923" b="4606"/>
            <a:stretch/>
          </p:blipFill>
          <p:spPr>
            <a:xfrm flipH="1">
              <a:off x="483312" y="4046885"/>
              <a:ext cx="314008" cy="320041"/>
            </a:xfrm>
            <a:prstGeom prst="rect">
              <a:avLst/>
            </a:prstGeom>
          </p:spPr>
        </p:pic>
      </p:grpSp>
      <p:sp>
        <p:nvSpPr>
          <p:cNvPr id="36" name="타원 35"/>
          <p:cNvSpPr/>
          <p:nvPr/>
        </p:nvSpPr>
        <p:spPr>
          <a:xfrm>
            <a:off x="8118159" y="738371"/>
            <a:ext cx="267622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3375686" y="4680315"/>
            <a:ext cx="267622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6282850" y="1598412"/>
            <a:ext cx="2720140" cy="2771163"/>
            <a:chOff x="445091" y="1433411"/>
            <a:chExt cx="4022722" cy="3043954"/>
          </a:xfrm>
        </p:grpSpPr>
        <p:grpSp>
          <p:nvGrpSpPr>
            <p:cNvPr id="72" name="그룹 71"/>
            <p:cNvGrpSpPr/>
            <p:nvPr/>
          </p:nvGrpSpPr>
          <p:grpSpPr>
            <a:xfrm>
              <a:off x="445091" y="1433411"/>
              <a:ext cx="4022722" cy="3043954"/>
              <a:chOff x="445091" y="1433411"/>
              <a:chExt cx="4022722" cy="3043954"/>
            </a:xfrm>
          </p:grpSpPr>
          <p:sp>
            <p:nvSpPr>
              <p:cNvPr id="74" name="모서리가 둥근 직사각형 73"/>
              <p:cNvSpPr/>
              <p:nvPr/>
            </p:nvSpPr>
            <p:spPr>
              <a:xfrm>
                <a:off x="445091" y="1433412"/>
                <a:ext cx="4022722" cy="3043953"/>
              </a:xfrm>
              <a:prstGeom prst="roundRect">
                <a:avLst>
                  <a:gd name="adj" fmla="val 3148"/>
                </a:avLst>
              </a:prstGeom>
              <a:solidFill>
                <a:srgbClr val="FDF3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  <a:spcBef>
                    <a:spcPct val="20000"/>
                  </a:spcBef>
                </a:pPr>
                <a:r>
                  <a:rPr lang="ko-KR" altLang="en-US" sz="1500" spc="-5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발주 삽화 </a:t>
                </a:r>
                <a:r>
                  <a:rPr lang="en-US" altLang="ko-KR" sz="1500" spc="-5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#</a:t>
                </a:r>
                <a:r>
                  <a:rPr lang="en-US" altLang="ko-KR" sz="1500" spc="-50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6</a:t>
                </a:r>
                <a:r>
                  <a:rPr lang="ko-KR" altLang="en-US" sz="1500" spc="-50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ㄴ</a:t>
                </a:r>
                <a:endParaRPr lang="ko-KR" altLang="en-US" sz="1500" spc="-5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75" name="모서리가 둥근 직사각형 74"/>
              <p:cNvSpPr/>
              <p:nvPr/>
            </p:nvSpPr>
            <p:spPr>
              <a:xfrm>
                <a:off x="455821" y="1433411"/>
                <a:ext cx="4003200" cy="2072995"/>
              </a:xfrm>
              <a:prstGeom prst="roundRect">
                <a:avLst>
                  <a:gd name="adj" fmla="val 7164"/>
                </a:avLst>
              </a:prstGeom>
              <a:solidFill>
                <a:schemeClr val="bg1"/>
              </a:solidFill>
              <a:ln w="28575">
                <a:solidFill>
                  <a:srgbClr val="FDF3E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  <a:spcBef>
                    <a:spcPct val="20000"/>
                  </a:spcBef>
                </a:pPr>
                <a:endParaRPr lang="ko-KR" altLang="en-US" sz="1900" spc="-150" dirty="0">
                  <a:solidFill>
                    <a:schemeClr val="tx1">
                      <a:lumMod val="50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73" name="텍스트 개체 틀 3071"/>
            <p:cNvSpPr txBox="1">
              <a:spLocks/>
            </p:cNvSpPr>
            <p:nvPr/>
          </p:nvSpPr>
          <p:spPr>
            <a:xfrm>
              <a:off x="455821" y="3595370"/>
              <a:ext cx="4003200" cy="829740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just" defTabSz="914400" rtl="0" eaLnBrk="1" latinLnBrk="1" hangingPunct="1">
                <a:lnSpc>
                  <a:spcPct val="120000"/>
                </a:lnSpc>
                <a:spcBef>
                  <a:spcPct val="20000"/>
                </a:spcBef>
                <a:buFont typeface="Arial" pitchFamily="34" charset="0"/>
                <a:buNone/>
                <a:defRPr sz="1750" strike="noStrike" kern="1200" spc="-50" baseline="0">
                  <a:solidFill>
                    <a:schemeClr val="tx1">
                      <a:lumMod val="50000"/>
                    </a:schemeClr>
                  </a:solidFill>
                  <a:latin typeface="+mn-ea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ko-KR" altLang="en-US" sz="2500" spc="-20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일회용품 </a:t>
              </a:r>
              <a:r>
                <a:rPr lang="en-US" altLang="ko-KR" sz="2500" spc="-20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/>
              </a:r>
              <a:br>
                <a:rPr lang="en-US" altLang="ko-KR" sz="2500" spc="-20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</a:br>
              <a:r>
                <a:rPr lang="ko-KR" altLang="en-US" sz="2500" spc="-20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사용하지 않기</a:t>
              </a:r>
              <a:endParaRPr lang="en-US" altLang="ko-KR" sz="2500" spc="-200" dirty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387174" y="1598412"/>
            <a:ext cx="2720140" cy="2771163"/>
            <a:chOff x="445091" y="1433411"/>
            <a:chExt cx="4022722" cy="3043954"/>
          </a:xfrm>
        </p:grpSpPr>
        <p:grpSp>
          <p:nvGrpSpPr>
            <p:cNvPr id="77" name="그룹 76"/>
            <p:cNvGrpSpPr/>
            <p:nvPr/>
          </p:nvGrpSpPr>
          <p:grpSpPr>
            <a:xfrm>
              <a:off x="445091" y="1433411"/>
              <a:ext cx="4022722" cy="3043954"/>
              <a:chOff x="445091" y="1433411"/>
              <a:chExt cx="4022722" cy="3043954"/>
            </a:xfrm>
          </p:grpSpPr>
          <p:sp>
            <p:nvSpPr>
              <p:cNvPr id="79" name="모서리가 둥근 직사각형 78"/>
              <p:cNvSpPr/>
              <p:nvPr/>
            </p:nvSpPr>
            <p:spPr>
              <a:xfrm>
                <a:off x="445091" y="1433412"/>
                <a:ext cx="4022722" cy="3043953"/>
              </a:xfrm>
              <a:prstGeom prst="roundRect">
                <a:avLst>
                  <a:gd name="adj" fmla="val 3148"/>
                </a:avLst>
              </a:prstGeom>
              <a:solidFill>
                <a:srgbClr val="FDF3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  <a:spcBef>
                    <a:spcPct val="20000"/>
                  </a:spcBef>
                </a:pPr>
                <a:r>
                  <a:rPr lang="ko-KR" altLang="en-US" sz="1500" spc="-5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발주 삽화 </a:t>
                </a:r>
                <a:r>
                  <a:rPr lang="en-US" altLang="ko-KR" sz="1500" spc="-5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#</a:t>
                </a:r>
                <a:r>
                  <a:rPr lang="en-US" altLang="ko-KR" sz="1500" spc="-50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6</a:t>
                </a:r>
                <a:r>
                  <a:rPr lang="ko-KR" altLang="en-US" sz="1500" spc="-50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ㄴ</a:t>
                </a:r>
                <a:endParaRPr lang="ko-KR" altLang="en-US" sz="1500" spc="-5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80" name="모서리가 둥근 직사각형 79"/>
              <p:cNvSpPr/>
              <p:nvPr/>
            </p:nvSpPr>
            <p:spPr>
              <a:xfrm>
                <a:off x="455821" y="1433411"/>
                <a:ext cx="4003200" cy="2072995"/>
              </a:xfrm>
              <a:prstGeom prst="roundRect">
                <a:avLst>
                  <a:gd name="adj" fmla="val 7164"/>
                </a:avLst>
              </a:prstGeom>
              <a:solidFill>
                <a:schemeClr val="bg1"/>
              </a:solidFill>
              <a:ln w="28575">
                <a:solidFill>
                  <a:srgbClr val="FDF3E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  <a:spcBef>
                    <a:spcPct val="20000"/>
                  </a:spcBef>
                </a:pPr>
                <a:endParaRPr lang="ko-KR" altLang="en-US" sz="1900" spc="-150" dirty="0">
                  <a:solidFill>
                    <a:schemeClr val="tx1">
                      <a:lumMod val="50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78" name="텍스트 개체 틀 3071"/>
            <p:cNvSpPr txBox="1">
              <a:spLocks/>
            </p:cNvSpPr>
            <p:nvPr/>
          </p:nvSpPr>
          <p:spPr>
            <a:xfrm>
              <a:off x="455821" y="3595370"/>
              <a:ext cx="4003200" cy="829740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just" defTabSz="914400" rtl="0" eaLnBrk="1" latinLnBrk="1" hangingPunct="1">
                <a:lnSpc>
                  <a:spcPct val="120000"/>
                </a:lnSpc>
                <a:spcBef>
                  <a:spcPct val="20000"/>
                </a:spcBef>
                <a:buFont typeface="Arial" pitchFamily="34" charset="0"/>
                <a:buNone/>
                <a:defRPr sz="1750" strike="noStrike" kern="1200" spc="-50" baseline="0">
                  <a:solidFill>
                    <a:schemeClr val="tx1">
                      <a:lumMod val="50000"/>
                    </a:schemeClr>
                  </a:solidFill>
                  <a:latin typeface="+mn-ea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ko-KR" altLang="en-US" sz="250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안 쓰는 플러그 </a:t>
              </a:r>
              <a:r>
                <a:rPr lang="ko-KR" altLang="en-US" sz="250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뽑기</a:t>
              </a:r>
              <a:endParaRPr lang="en-US" altLang="ko-KR" sz="250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3336826" y="1598412"/>
            <a:ext cx="2720140" cy="2771163"/>
            <a:chOff x="445091" y="1433411"/>
            <a:chExt cx="4022722" cy="3043954"/>
          </a:xfrm>
        </p:grpSpPr>
        <p:grpSp>
          <p:nvGrpSpPr>
            <p:cNvPr id="82" name="그룹 81"/>
            <p:cNvGrpSpPr/>
            <p:nvPr/>
          </p:nvGrpSpPr>
          <p:grpSpPr>
            <a:xfrm>
              <a:off x="445091" y="1433411"/>
              <a:ext cx="4022722" cy="3043954"/>
              <a:chOff x="445091" y="1433411"/>
              <a:chExt cx="4022722" cy="3043954"/>
            </a:xfrm>
          </p:grpSpPr>
          <p:sp>
            <p:nvSpPr>
              <p:cNvPr id="84" name="모서리가 둥근 직사각형 83"/>
              <p:cNvSpPr/>
              <p:nvPr/>
            </p:nvSpPr>
            <p:spPr>
              <a:xfrm>
                <a:off x="445091" y="1433412"/>
                <a:ext cx="4022722" cy="3043953"/>
              </a:xfrm>
              <a:prstGeom prst="roundRect">
                <a:avLst>
                  <a:gd name="adj" fmla="val 3148"/>
                </a:avLst>
              </a:prstGeom>
              <a:solidFill>
                <a:srgbClr val="FDF3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  <a:spcBef>
                    <a:spcPct val="20000"/>
                  </a:spcBef>
                </a:pPr>
                <a:r>
                  <a:rPr lang="ko-KR" altLang="en-US" sz="1500" spc="-5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발주 삽화 </a:t>
                </a:r>
                <a:r>
                  <a:rPr lang="en-US" altLang="ko-KR" sz="1500" spc="-5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#</a:t>
                </a:r>
                <a:r>
                  <a:rPr lang="en-US" altLang="ko-KR" sz="1500" spc="-50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6</a:t>
                </a:r>
                <a:r>
                  <a:rPr lang="ko-KR" altLang="en-US" sz="1500" spc="-50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ㄴ</a:t>
                </a:r>
                <a:endParaRPr lang="ko-KR" altLang="en-US" sz="1500" spc="-5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85" name="모서리가 둥근 직사각형 84"/>
              <p:cNvSpPr/>
              <p:nvPr/>
            </p:nvSpPr>
            <p:spPr>
              <a:xfrm>
                <a:off x="455821" y="1433411"/>
                <a:ext cx="4003200" cy="2072995"/>
              </a:xfrm>
              <a:prstGeom prst="roundRect">
                <a:avLst>
                  <a:gd name="adj" fmla="val 7164"/>
                </a:avLst>
              </a:prstGeom>
              <a:solidFill>
                <a:schemeClr val="bg1"/>
              </a:solidFill>
              <a:ln w="28575">
                <a:solidFill>
                  <a:srgbClr val="FDF3E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  <a:spcBef>
                    <a:spcPct val="20000"/>
                  </a:spcBef>
                </a:pPr>
                <a:endParaRPr lang="ko-KR" altLang="en-US" sz="1900" spc="-150" dirty="0">
                  <a:solidFill>
                    <a:schemeClr val="tx1">
                      <a:lumMod val="50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83" name="텍스트 개체 틀 3071"/>
            <p:cNvSpPr txBox="1">
              <a:spLocks/>
            </p:cNvSpPr>
            <p:nvPr/>
          </p:nvSpPr>
          <p:spPr>
            <a:xfrm>
              <a:off x="455821" y="3595370"/>
              <a:ext cx="4003200" cy="829740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just" defTabSz="914400" rtl="0" eaLnBrk="1" latinLnBrk="1" hangingPunct="1">
                <a:lnSpc>
                  <a:spcPct val="120000"/>
                </a:lnSpc>
                <a:spcBef>
                  <a:spcPct val="20000"/>
                </a:spcBef>
                <a:buFont typeface="Arial" pitchFamily="34" charset="0"/>
                <a:buNone/>
                <a:defRPr sz="1750" strike="noStrike" kern="1200" spc="-50" baseline="0">
                  <a:solidFill>
                    <a:schemeClr val="tx1">
                      <a:lumMod val="50000"/>
                    </a:schemeClr>
                  </a:solidFill>
                  <a:latin typeface="+mn-ea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ko-KR" altLang="en-US" sz="2500" spc="-15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물 아껴 쓰기</a:t>
              </a:r>
              <a:endParaRPr lang="en-US" altLang="ko-KR" sz="2500" spc="-150" dirty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</p:grpSp>
      <p:sp>
        <p:nvSpPr>
          <p:cNvPr id="89" name="타원 88"/>
          <p:cNvSpPr/>
          <p:nvPr/>
        </p:nvSpPr>
        <p:spPr>
          <a:xfrm>
            <a:off x="202082" y="1431905"/>
            <a:ext cx="267622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04" y="1511221"/>
            <a:ext cx="1938396" cy="1938396"/>
          </a:xfrm>
          <a:prstGeom prst="rect">
            <a:avLst/>
          </a:prstGeom>
        </p:spPr>
      </p:pic>
      <p:grpSp>
        <p:nvGrpSpPr>
          <p:cNvPr id="91" name="그룹 90"/>
          <p:cNvGrpSpPr/>
          <p:nvPr/>
        </p:nvGrpSpPr>
        <p:grpSpPr>
          <a:xfrm>
            <a:off x="3583957" y="1535306"/>
            <a:ext cx="2341964" cy="1940237"/>
            <a:chOff x="3333685" y="1270992"/>
            <a:chExt cx="2734868" cy="2444699"/>
          </a:xfrm>
        </p:grpSpPr>
        <p:pic>
          <p:nvPicPr>
            <p:cNvPr id="92" name="그림 91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92D9F5"/>
                </a:clrFrom>
                <a:clrTo>
                  <a:srgbClr val="92D9F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" t="676" r="9300" b="-676"/>
            <a:stretch/>
          </p:blipFill>
          <p:spPr>
            <a:xfrm>
              <a:off x="3333685" y="1270992"/>
              <a:ext cx="2734868" cy="2444699"/>
            </a:xfrm>
            <a:prstGeom prst="rect">
              <a:avLst/>
            </a:prstGeom>
          </p:spPr>
        </p:pic>
        <p:sp>
          <p:nvSpPr>
            <p:cNvPr id="93" name="&quot;없음&quot; 기호 92"/>
            <p:cNvSpPr/>
            <p:nvPr/>
          </p:nvSpPr>
          <p:spPr>
            <a:xfrm rot="16039227">
              <a:off x="3801689" y="1590216"/>
              <a:ext cx="1706565" cy="1701790"/>
            </a:xfrm>
            <a:prstGeom prst="noSmoking">
              <a:avLst>
                <a:gd name="adj" fmla="val 6269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94" name="그림 93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9E9"/>
              </a:clrFrom>
              <a:clrTo>
                <a:srgbClr val="FFF9E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114" y="1610513"/>
            <a:ext cx="1948774" cy="194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20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1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smtClean="0">
                <a:solidFill>
                  <a:srgbClr val="FF6600"/>
                </a:solidFill>
              </a:rPr>
              <a:t>활동</a:t>
            </a:r>
            <a:r>
              <a:rPr lang="en-US" altLang="ko-KR" smtClean="0"/>
              <a:t>/</a:t>
            </a:r>
            <a:r>
              <a:rPr lang="ko-KR" altLang="en-US" smtClean="0"/>
              <a:t>자기 점검</a:t>
            </a:r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mtClean="0"/>
              <a:t>카드 놀이를 하며 </a:t>
            </a:r>
            <a:r>
              <a:rPr lang="en-US" altLang="ko-KR" smtClean="0"/>
              <a:t>‘</a:t>
            </a:r>
            <a:r>
              <a:rPr lang="ko-KR" altLang="en-US" smtClean="0"/>
              <a:t>지구 지킴이 활동</a:t>
            </a:r>
            <a:r>
              <a:rPr lang="en-US" altLang="ko-KR" smtClean="0"/>
              <a:t>’</a:t>
            </a:r>
            <a:r>
              <a:rPr lang="ko-KR" altLang="en-US" smtClean="0"/>
              <a:t>을 실천할 의지를 다져 봅시다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smtClean="0"/>
              <a:t>카드 </a:t>
            </a:r>
            <a:r>
              <a:rPr lang="ko-KR" altLang="en-US"/>
              <a:t>놀이를 하며 </a:t>
            </a:r>
            <a:r>
              <a:rPr lang="en-US" altLang="ko-KR"/>
              <a:t>'</a:t>
            </a:r>
            <a:r>
              <a:rPr lang="ko-KR" altLang="en-US"/>
              <a:t>지구 지킴이 활동</a:t>
            </a:r>
            <a:r>
              <a:rPr lang="en-US" altLang="ko-KR"/>
              <a:t>'</a:t>
            </a:r>
            <a:r>
              <a:rPr lang="ko-KR" altLang="en-US"/>
              <a:t>을 실천할 의지 다지기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smtClean="0"/>
              <a:t>duk_04_07_0002_301</a:t>
            </a:r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[301_</a:t>
            </a:r>
            <a:r>
              <a:rPr lang="ko-KR" altLang="en-US" dirty="0" smtClean="0"/>
              <a:t>실천 탄탄</a:t>
            </a:r>
            <a:r>
              <a:rPr lang="en-US" altLang="ko-KR" dirty="0" smtClean="0"/>
              <a:t>_</a:t>
            </a:r>
            <a:r>
              <a:rPr lang="ko-KR" altLang="en-US" dirty="0" smtClean="0">
                <a:solidFill>
                  <a:srgbClr val="FF6600"/>
                </a:solidFill>
              </a:rPr>
              <a:t>활동</a:t>
            </a:r>
            <a:r>
              <a:rPr lang="en-US" altLang="ko-KR" smtClean="0">
                <a:solidFill>
                  <a:srgbClr val="FF6600"/>
                </a:solidFill>
              </a:rPr>
              <a:t>_</a:t>
            </a:r>
            <a:r>
              <a:rPr lang="ko-KR" altLang="en-US" smtClean="0">
                <a:solidFill>
                  <a:srgbClr val="FF6600"/>
                </a:solidFill>
              </a:rPr>
              <a:t>이너탭</a:t>
            </a:r>
            <a:r>
              <a:rPr lang="en-US" altLang="ko-KR" smtClean="0">
                <a:solidFill>
                  <a:srgbClr val="FF6600"/>
                </a:solidFill>
              </a:rPr>
              <a:t>4</a:t>
            </a:r>
            <a:r>
              <a:rPr lang="en-US" altLang="ko-KR" smtClean="0"/>
              <a:t>]</a:t>
            </a:r>
            <a:endParaRPr lang="en-US" altLang="ko-KR" dirty="0" smtClean="0"/>
          </a:p>
          <a:p>
            <a:r>
              <a:rPr lang="ko-KR" altLang="en-US"/>
              <a:t>탭 </a:t>
            </a:r>
            <a:r>
              <a:rPr lang="en-US" altLang="ko-KR"/>
              <a:t>2</a:t>
            </a:r>
            <a:r>
              <a:rPr lang="ko-KR" altLang="en-US"/>
              <a:t>개 구성</a:t>
            </a:r>
            <a:endParaRPr lang="en-US" altLang="ko-KR"/>
          </a:p>
          <a:p>
            <a:r>
              <a:rPr lang="ko-KR" altLang="en-US"/>
              <a:t>삽화 </a:t>
            </a:r>
            <a:r>
              <a:rPr lang="en-US" altLang="ko-KR"/>
              <a:t>+ </a:t>
            </a:r>
            <a:r>
              <a:rPr lang="ko-KR" altLang="en-US"/>
              <a:t>텍스트 박스</a:t>
            </a:r>
            <a:endParaRPr lang="en-US" altLang="ko-KR"/>
          </a:p>
          <a:p>
            <a:r>
              <a:rPr lang="ko-KR" altLang="en-US"/>
              <a:t>이너탭 </a:t>
            </a:r>
            <a:r>
              <a:rPr lang="en-US" altLang="ko-KR"/>
              <a:t>4</a:t>
            </a:r>
            <a:r>
              <a:rPr lang="ko-KR" altLang="en-US"/>
              <a:t>개 </a:t>
            </a:r>
            <a:r>
              <a:rPr lang="ko-KR" altLang="en-US" smtClean="0"/>
              <a:t>구성</a:t>
            </a:r>
            <a:endParaRPr lang="en-US" altLang="ko-KR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ko-KR" altLang="en-US"/>
              <a:t>장바구니 사용하기</a:t>
            </a:r>
            <a:r>
              <a:rPr lang="en-US" altLang="ko-KR"/>
              <a:t>.png</a:t>
            </a:r>
          </a:p>
          <a:p>
            <a:r>
              <a:rPr lang="ko-KR" altLang="en-US"/>
              <a:t>실내 온도 유지</a:t>
            </a:r>
            <a:r>
              <a:rPr lang="en-US" altLang="ko-KR"/>
              <a:t>.png</a:t>
            </a:r>
          </a:p>
          <a:p>
            <a:r>
              <a:rPr lang="ko-KR" altLang="en-US"/>
              <a:t>전등 끄기</a:t>
            </a:r>
            <a:r>
              <a:rPr lang="en-US" altLang="ko-KR"/>
              <a:t>.png</a:t>
            </a:r>
            <a:endParaRPr lang="ko-KR" altLang="en-US"/>
          </a:p>
        </p:txBody>
      </p:sp>
      <p:grpSp>
        <p:nvGrpSpPr>
          <p:cNvPr id="49" name="그룹 48"/>
          <p:cNvGrpSpPr/>
          <p:nvPr/>
        </p:nvGrpSpPr>
        <p:grpSpPr>
          <a:xfrm>
            <a:off x="3601435" y="4650580"/>
            <a:ext cx="2178802" cy="323685"/>
            <a:chOff x="483312" y="4043241"/>
            <a:chExt cx="2178802" cy="323685"/>
          </a:xfrm>
        </p:grpSpPr>
        <p:grpSp>
          <p:nvGrpSpPr>
            <p:cNvPr id="50" name="그룹 49"/>
            <p:cNvGrpSpPr/>
            <p:nvPr/>
          </p:nvGrpSpPr>
          <p:grpSpPr>
            <a:xfrm>
              <a:off x="788787" y="4043241"/>
              <a:ext cx="1873327" cy="321304"/>
              <a:chOff x="780049" y="3618966"/>
              <a:chExt cx="1873327" cy="321304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462CD07A-A27E-43D3-978C-1D1830C06946}"/>
                  </a:ext>
                </a:extLst>
              </p:cNvPr>
              <p:cNvGrpSpPr/>
              <p:nvPr/>
            </p:nvGrpSpPr>
            <p:grpSpPr>
              <a:xfrm>
                <a:off x="1900868" y="3618966"/>
                <a:ext cx="752508" cy="321304"/>
                <a:chOff x="3415402" y="5004993"/>
                <a:chExt cx="752508" cy="321304"/>
              </a:xfrm>
            </p:grpSpPr>
            <p:pic>
              <p:nvPicPr>
                <p:cNvPr id="58" name="그림 57">
                  <a:extLst>
                    <a:ext uri="{FF2B5EF4-FFF2-40B4-BE49-F238E27FC236}">
                      <a16:creationId xmlns:a16="http://schemas.microsoft.com/office/drawing/2014/main" id="{9F92D818-C425-45EA-9EBE-EE7AD4265E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73283" t="87905" r="21923" b="4606"/>
                <a:stretch/>
              </p:blipFill>
              <p:spPr>
                <a:xfrm>
                  <a:off x="3853902" y="5006256"/>
                  <a:ext cx="314008" cy="320041"/>
                </a:xfrm>
                <a:prstGeom prst="rect">
                  <a:avLst/>
                </a:prstGeom>
              </p:spPr>
            </p:pic>
            <p:pic>
              <p:nvPicPr>
                <p:cNvPr id="90" name="그림 89">
                  <a:extLst>
                    <a:ext uri="{FF2B5EF4-FFF2-40B4-BE49-F238E27FC236}">
                      <a16:creationId xmlns:a16="http://schemas.microsoft.com/office/drawing/2014/main" id="{76FC359C-CAF7-4B21-AA02-F088F1AF48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6319" t="87963" r="67585" b="4606"/>
                <a:stretch/>
              </p:blipFill>
              <p:spPr>
                <a:xfrm>
                  <a:off x="3415402" y="5004993"/>
                  <a:ext cx="399186" cy="317566"/>
                </a:xfrm>
                <a:prstGeom prst="rect">
                  <a:avLst/>
                </a:prstGeom>
              </p:spPr>
            </p:pic>
          </p:grpSp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81D9B469-39BD-47B3-ABCB-C989905096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8316" t="87963" r="55878" b="4606"/>
              <a:stretch/>
            </p:blipFill>
            <p:spPr>
              <a:xfrm>
                <a:off x="1548597" y="3622704"/>
                <a:ext cx="380243" cy="317566"/>
              </a:xfrm>
              <a:prstGeom prst="rect">
                <a:avLst/>
              </a:prstGeom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81D9B469-39BD-47B3-ABCB-C989905096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8316" t="87963" r="55878" b="4606"/>
              <a:stretch/>
            </p:blipFill>
            <p:spPr>
              <a:xfrm>
                <a:off x="780049" y="3619518"/>
                <a:ext cx="380243" cy="317566"/>
              </a:xfrm>
              <a:prstGeom prst="rect">
                <a:avLst/>
              </a:prstGeom>
            </p:spPr>
          </p:pic>
          <p:pic>
            <p:nvPicPr>
              <p:cNvPr id="95" name="그림 94">
                <a:extLst>
                  <a:ext uri="{FF2B5EF4-FFF2-40B4-BE49-F238E27FC236}">
                    <a16:creationId xmlns:a16="http://schemas.microsoft.com/office/drawing/2014/main" id="{81D9B469-39BD-47B3-ABCB-C989905096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8316" t="87963" r="55878" b="4606"/>
              <a:stretch/>
            </p:blipFill>
            <p:spPr>
              <a:xfrm>
                <a:off x="1169907" y="3619518"/>
                <a:ext cx="380243" cy="317566"/>
              </a:xfrm>
              <a:prstGeom prst="rect">
                <a:avLst/>
              </a:prstGeom>
            </p:spPr>
          </p:pic>
        </p:grp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9F92D818-C425-45EA-9EBE-EE7AD4265E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3283" t="87905" r="21923" b="4606"/>
            <a:stretch/>
          </p:blipFill>
          <p:spPr>
            <a:xfrm flipH="1">
              <a:off x="483312" y="4046885"/>
              <a:ext cx="314008" cy="320041"/>
            </a:xfrm>
            <a:prstGeom prst="rect">
              <a:avLst/>
            </a:prstGeom>
          </p:spPr>
        </p:pic>
      </p:grpSp>
      <p:sp>
        <p:nvSpPr>
          <p:cNvPr id="36" name="타원 35"/>
          <p:cNvSpPr/>
          <p:nvPr/>
        </p:nvSpPr>
        <p:spPr>
          <a:xfrm>
            <a:off x="8118159" y="738371"/>
            <a:ext cx="267622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3375686" y="4680315"/>
            <a:ext cx="267622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6282850" y="1598412"/>
            <a:ext cx="2720140" cy="2771163"/>
            <a:chOff x="445091" y="1433411"/>
            <a:chExt cx="4022722" cy="3043954"/>
          </a:xfrm>
        </p:grpSpPr>
        <p:grpSp>
          <p:nvGrpSpPr>
            <p:cNvPr id="72" name="그룹 71"/>
            <p:cNvGrpSpPr/>
            <p:nvPr/>
          </p:nvGrpSpPr>
          <p:grpSpPr>
            <a:xfrm>
              <a:off x="445091" y="1433411"/>
              <a:ext cx="4022722" cy="3043954"/>
              <a:chOff x="445091" y="1433411"/>
              <a:chExt cx="4022722" cy="3043954"/>
            </a:xfrm>
          </p:grpSpPr>
          <p:sp>
            <p:nvSpPr>
              <p:cNvPr id="74" name="모서리가 둥근 직사각형 73"/>
              <p:cNvSpPr/>
              <p:nvPr/>
            </p:nvSpPr>
            <p:spPr>
              <a:xfrm>
                <a:off x="445091" y="1433412"/>
                <a:ext cx="4022722" cy="3043953"/>
              </a:xfrm>
              <a:prstGeom prst="roundRect">
                <a:avLst>
                  <a:gd name="adj" fmla="val 3148"/>
                </a:avLst>
              </a:prstGeom>
              <a:solidFill>
                <a:srgbClr val="FDF3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  <a:spcBef>
                    <a:spcPct val="20000"/>
                  </a:spcBef>
                </a:pPr>
                <a:r>
                  <a:rPr lang="ko-KR" altLang="en-US" sz="1500" spc="-5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발주 삽화 </a:t>
                </a:r>
                <a:r>
                  <a:rPr lang="en-US" altLang="ko-KR" sz="1500" spc="-5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#</a:t>
                </a:r>
                <a:r>
                  <a:rPr lang="en-US" altLang="ko-KR" sz="1500" spc="-50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6</a:t>
                </a:r>
                <a:r>
                  <a:rPr lang="ko-KR" altLang="en-US" sz="1500" spc="-50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ㄴ</a:t>
                </a:r>
                <a:endParaRPr lang="ko-KR" altLang="en-US" sz="1500" spc="-5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75" name="모서리가 둥근 직사각형 74"/>
              <p:cNvSpPr/>
              <p:nvPr/>
            </p:nvSpPr>
            <p:spPr>
              <a:xfrm>
                <a:off x="455821" y="1433411"/>
                <a:ext cx="4003200" cy="2072995"/>
              </a:xfrm>
              <a:prstGeom prst="roundRect">
                <a:avLst>
                  <a:gd name="adj" fmla="val 7164"/>
                </a:avLst>
              </a:prstGeom>
              <a:solidFill>
                <a:schemeClr val="bg1"/>
              </a:solidFill>
              <a:ln w="28575">
                <a:solidFill>
                  <a:srgbClr val="FDF3E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  <a:spcBef>
                    <a:spcPct val="20000"/>
                  </a:spcBef>
                </a:pPr>
                <a:endParaRPr lang="ko-KR" altLang="en-US" sz="1900" spc="-150" dirty="0">
                  <a:solidFill>
                    <a:schemeClr val="tx1">
                      <a:lumMod val="50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73" name="텍스트 개체 틀 3071"/>
            <p:cNvSpPr txBox="1">
              <a:spLocks/>
            </p:cNvSpPr>
            <p:nvPr/>
          </p:nvSpPr>
          <p:spPr>
            <a:xfrm>
              <a:off x="455821" y="3595370"/>
              <a:ext cx="4003200" cy="829740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just" defTabSz="914400" rtl="0" eaLnBrk="1" latinLnBrk="1" hangingPunct="1">
                <a:lnSpc>
                  <a:spcPct val="120000"/>
                </a:lnSpc>
                <a:spcBef>
                  <a:spcPct val="20000"/>
                </a:spcBef>
                <a:buFont typeface="Arial" pitchFamily="34" charset="0"/>
                <a:buNone/>
                <a:defRPr sz="1750" strike="noStrike" kern="1200" spc="-50" baseline="0">
                  <a:solidFill>
                    <a:schemeClr val="tx1">
                      <a:lumMod val="50000"/>
                    </a:schemeClr>
                  </a:solidFill>
                  <a:latin typeface="+mn-ea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ko-KR" altLang="en-US" sz="250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불필요한 전등 끄기</a:t>
              </a:r>
              <a:endParaRPr lang="en-US" altLang="ko-KR" sz="2500" dirty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387174" y="1598412"/>
            <a:ext cx="2720140" cy="2771163"/>
            <a:chOff x="445091" y="1433411"/>
            <a:chExt cx="4022722" cy="3043954"/>
          </a:xfrm>
        </p:grpSpPr>
        <p:grpSp>
          <p:nvGrpSpPr>
            <p:cNvPr id="77" name="그룹 76"/>
            <p:cNvGrpSpPr/>
            <p:nvPr/>
          </p:nvGrpSpPr>
          <p:grpSpPr>
            <a:xfrm>
              <a:off x="445091" y="1433411"/>
              <a:ext cx="4022722" cy="3043954"/>
              <a:chOff x="445091" y="1433411"/>
              <a:chExt cx="4022722" cy="3043954"/>
            </a:xfrm>
          </p:grpSpPr>
          <p:sp>
            <p:nvSpPr>
              <p:cNvPr id="79" name="모서리가 둥근 직사각형 78"/>
              <p:cNvSpPr/>
              <p:nvPr/>
            </p:nvSpPr>
            <p:spPr>
              <a:xfrm>
                <a:off x="445091" y="1433412"/>
                <a:ext cx="4022722" cy="3043953"/>
              </a:xfrm>
              <a:prstGeom prst="roundRect">
                <a:avLst>
                  <a:gd name="adj" fmla="val 3148"/>
                </a:avLst>
              </a:prstGeom>
              <a:solidFill>
                <a:srgbClr val="FDF3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  <a:spcBef>
                    <a:spcPct val="20000"/>
                  </a:spcBef>
                </a:pPr>
                <a:r>
                  <a:rPr lang="ko-KR" altLang="en-US" sz="1500" spc="-5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발주 삽화 </a:t>
                </a:r>
                <a:r>
                  <a:rPr lang="en-US" altLang="ko-KR" sz="1500" spc="-5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#</a:t>
                </a:r>
                <a:r>
                  <a:rPr lang="en-US" altLang="ko-KR" sz="1500" spc="-50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6</a:t>
                </a:r>
                <a:r>
                  <a:rPr lang="ko-KR" altLang="en-US" sz="1500" spc="-50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ㄴ</a:t>
                </a:r>
                <a:endParaRPr lang="ko-KR" altLang="en-US" sz="1500" spc="-5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80" name="모서리가 둥근 직사각형 79"/>
              <p:cNvSpPr/>
              <p:nvPr/>
            </p:nvSpPr>
            <p:spPr>
              <a:xfrm>
                <a:off x="455821" y="1433411"/>
                <a:ext cx="4003200" cy="2072995"/>
              </a:xfrm>
              <a:prstGeom prst="roundRect">
                <a:avLst>
                  <a:gd name="adj" fmla="val 7164"/>
                </a:avLst>
              </a:prstGeom>
              <a:solidFill>
                <a:schemeClr val="bg1"/>
              </a:solidFill>
              <a:ln w="28575">
                <a:solidFill>
                  <a:srgbClr val="FDF3E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  <a:spcBef>
                    <a:spcPct val="20000"/>
                  </a:spcBef>
                </a:pPr>
                <a:endParaRPr lang="ko-KR" altLang="en-US" sz="1900" spc="-150" dirty="0">
                  <a:solidFill>
                    <a:schemeClr val="tx1">
                      <a:lumMod val="50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78" name="텍스트 개체 틀 3071"/>
            <p:cNvSpPr txBox="1">
              <a:spLocks/>
            </p:cNvSpPr>
            <p:nvPr/>
          </p:nvSpPr>
          <p:spPr>
            <a:xfrm>
              <a:off x="455821" y="3595370"/>
              <a:ext cx="4003200" cy="829740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just" defTabSz="914400" rtl="0" eaLnBrk="1" latinLnBrk="1" hangingPunct="1">
                <a:lnSpc>
                  <a:spcPct val="120000"/>
                </a:lnSpc>
                <a:spcBef>
                  <a:spcPct val="20000"/>
                </a:spcBef>
                <a:buFont typeface="Arial" pitchFamily="34" charset="0"/>
                <a:buNone/>
                <a:defRPr sz="1750" strike="noStrike" kern="1200" spc="-50" baseline="0">
                  <a:solidFill>
                    <a:schemeClr val="tx1">
                      <a:lumMod val="50000"/>
                    </a:schemeClr>
                  </a:solidFill>
                  <a:latin typeface="+mn-ea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ko-KR" altLang="en-US" sz="250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장바구니 사용하기</a:t>
              </a:r>
              <a:endParaRPr lang="en-US" altLang="ko-KR" sz="2500" dirty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3336826" y="1598412"/>
            <a:ext cx="2720140" cy="2771163"/>
            <a:chOff x="445091" y="1433411"/>
            <a:chExt cx="4022722" cy="3043954"/>
          </a:xfrm>
        </p:grpSpPr>
        <p:grpSp>
          <p:nvGrpSpPr>
            <p:cNvPr id="82" name="그룹 81"/>
            <p:cNvGrpSpPr/>
            <p:nvPr/>
          </p:nvGrpSpPr>
          <p:grpSpPr>
            <a:xfrm>
              <a:off x="445091" y="1433411"/>
              <a:ext cx="4022722" cy="3043954"/>
              <a:chOff x="445091" y="1433411"/>
              <a:chExt cx="4022722" cy="3043954"/>
            </a:xfrm>
          </p:grpSpPr>
          <p:sp>
            <p:nvSpPr>
              <p:cNvPr id="84" name="모서리가 둥근 직사각형 83"/>
              <p:cNvSpPr/>
              <p:nvPr/>
            </p:nvSpPr>
            <p:spPr>
              <a:xfrm>
                <a:off x="445091" y="1433412"/>
                <a:ext cx="4022722" cy="3043953"/>
              </a:xfrm>
              <a:prstGeom prst="roundRect">
                <a:avLst>
                  <a:gd name="adj" fmla="val 3148"/>
                </a:avLst>
              </a:prstGeom>
              <a:solidFill>
                <a:srgbClr val="FDF3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  <a:spcBef>
                    <a:spcPct val="20000"/>
                  </a:spcBef>
                </a:pPr>
                <a:r>
                  <a:rPr lang="ko-KR" altLang="en-US" sz="1500" spc="-5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발주 삽화 </a:t>
                </a:r>
                <a:r>
                  <a:rPr lang="en-US" altLang="ko-KR" sz="1500" spc="-5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#</a:t>
                </a:r>
                <a:r>
                  <a:rPr lang="en-US" altLang="ko-KR" sz="1500" spc="-50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6</a:t>
                </a:r>
                <a:r>
                  <a:rPr lang="ko-KR" altLang="en-US" sz="1500" spc="-50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ㄴ</a:t>
                </a:r>
                <a:endParaRPr lang="ko-KR" altLang="en-US" sz="1500" spc="-5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85" name="모서리가 둥근 직사각형 84"/>
              <p:cNvSpPr/>
              <p:nvPr/>
            </p:nvSpPr>
            <p:spPr>
              <a:xfrm>
                <a:off x="455821" y="1433411"/>
                <a:ext cx="4003200" cy="2072995"/>
              </a:xfrm>
              <a:prstGeom prst="roundRect">
                <a:avLst>
                  <a:gd name="adj" fmla="val 7164"/>
                </a:avLst>
              </a:prstGeom>
              <a:solidFill>
                <a:schemeClr val="bg1"/>
              </a:solidFill>
              <a:ln w="28575">
                <a:solidFill>
                  <a:srgbClr val="FDF3E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  <a:spcBef>
                    <a:spcPct val="20000"/>
                  </a:spcBef>
                </a:pPr>
                <a:endParaRPr lang="ko-KR" altLang="en-US" sz="1900" spc="-150" dirty="0">
                  <a:solidFill>
                    <a:schemeClr val="tx1">
                      <a:lumMod val="50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83" name="텍스트 개체 틀 3071"/>
            <p:cNvSpPr txBox="1">
              <a:spLocks/>
            </p:cNvSpPr>
            <p:nvPr/>
          </p:nvSpPr>
          <p:spPr>
            <a:xfrm>
              <a:off x="455821" y="3595370"/>
              <a:ext cx="4003200" cy="829740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just" defTabSz="914400" rtl="0" eaLnBrk="1" latinLnBrk="1" hangingPunct="1">
                <a:lnSpc>
                  <a:spcPct val="120000"/>
                </a:lnSpc>
                <a:spcBef>
                  <a:spcPct val="20000"/>
                </a:spcBef>
                <a:buFont typeface="Arial" pitchFamily="34" charset="0"/>
                <a:buNone/>
                <a:defRPr sz="1750" strike="noStrike" kern="1200" spc="-50" baseline="0">
                  <a:solidFill>
                    <a:schemeClr val="tx1">
                      <a:lumMod val="50000"/>
                    </a:schemeClr>
                  </a:solidFill>
                  <a:latin typeface="+mn-ea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ko-KR" altLang="en-US" sz="2500" spc="-15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적정 실내 온도 </a:t>
              </a:r>
              <a:r>
                <a:rPr lang="en-US" altLang="ko-KR" sz="2500" spc="-15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/>
              </a:r>
              <a:br>
                <a:rPr lang="en-US" altLang="ko-KR" sz="2500" spc="-15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</a:br>
              <a:r>
                <a:rPr lang="ko-KR" altLang="en-US" sz="2500" spc="-15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유지하기</a:t>
              </a:r>
              <a:endParaRPr lang="en-US" altLang="ko-KR" sz="2500" spc="-150" dirty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</p:grpSp>
      <p:sp>
        <p:nvSpPr>
          <p:cNvPr id="89" name="타원 88"/>
          <p:cNvSpPr/>
          <p:nvPr/>
        </p:nvSpPr>
        <p:spPr>
          <a:xfrm>
            <a:off x="202082" y="1431905"/>
            <a:ext cx="267622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56" y="1598411"/>
            <a:ext cx="2536229" cy="2272423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767" y="1632677"/>
            <a:ext cx="812416" cy="1826038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0896" b="93838" l="48960" r="884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844" t="39766" r="10937" b="7005"/>
          <a:stretch/>
        </p:blipFill>
        <p:spPr>
          <a:xfrm>
            <a:off x="6666223" y="1640682"/>
            <a:ext cx="2199417" cy="181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573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1" y="4501169"/>
            <a:ext cx="3053074" cy="337759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pc="0"/>
              <a:t>일주일 동안 </a:t>
            </a:r>
            <a:r>
              <a:rPr lang="en-US" altLang="ko-KR" spc="0"/>
              <a:t>‘</a:t>
            </a:r>
            <a:r>
              <a:rPr lang="ko-KR" altLang="en-US" spc="0"/>
              <a:t>지구 지킴이 활동 계획</a:t>
            </a:r>
            <a:r>
              <a:rPr lang="en-US" altLang="ko-KR" spc="0"/>
              <a:t>’</a:t>
            </a:r>
            <a:r>
              <a:rPr lang="ko-KR" altLang="en-US" spc="0"/>
              <a:t>을 실천하고</a:t>
            </a:r>
            <a:r>
              <a:rPr lang="en-US" altLang="ko-KR" spc="0"/>
              <a:t>, </a:t>
            </a:r>
            <a:r>
              <a:rPr lang="ko-KR" altLang="en-US" spc="0"/>
              <a:t>실천한 내용과 소감을 써 봅시다</a:t>
            </a:r>
            <a:r>
              <a:rPr lang="en-US" altLang="ko-KR" spc="0"/>
              <a:t>.</a:t>
            </a:r>
            <a:endParaRPr lang="ko-KR" altLang="en-US" spc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smtClean="0"/>
              <a:t>활동</a:t>
            </a:r>
            <a:r>
              <a:rPr lang="en-US" altLang="ko-KR" dirty="0" smtClean="0"/>
              <a:t>/</a:t>
            </a:r>
            <a:r>
              <a:rPr lang="ko-KR" altLang="en-US" dirty="0" smtClean="0">
                <a:solidFill>
                  <a:srgbClr val="FF6600"/>
                </a:solidFill>
              </a:rPr>
              <a:t>자기 점검</a:t>
            </a:r>
            <a:endParaRPr lang="ko-KR" altLang="en-US" dirty="0">
              <a:solidFill>
                <a:srgbClr val="FF6600"/>
              </a:solidFill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/>
              <a:t>카드 놀이를 하며 </a:t>
            </a:r>
            <a:r>
              <a:rPr lang="en-US" altLang="ko-KR"/>
              <a:t>'</a:t>
            </a:r>
            <a:r>
              <a:rPr lang="ko-KR" altLang="en-US"/>
              <a:t>지구 지킴이 활동</a:t>
            </a:r>
            <a:r>
              <a:rPr lang="en-US" altLang="ko-KR"/>
              <a:t>'</a:t>
            </a:r>
            <a:r>
              <a:rPr lang="ko-KR" altLang="en-US"/>
              <a:t>을 실천할 의지 다지기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duk_04_07_0002_301</a:t>
            </a:r>
            <a:endParaRPr lang="ko-KR" alt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[301_</a:t>
            </a:r>
            <a:r>
              <a:rPr lang="ko-KR" altLang="en-US">
                <a:solidFill>
                  <a:srgbClr val="FF6600"/>
                </a:solidFill>
              </a:rPr>
              <a:t>자기 </a:t>
            </a:r>
            <a:r>
              <a:rPr lang="ko-KR" altLang="en-US" smtClean="0">
                <a:solidFill>
                  <a:srgbClr val="FF6600"/>
                </a:solidFill>
              </a:rPr>
              <a:t>점검</a:t>
            </a:r>
            <a:r>
              <a:rPr lang="en-US" altLang="ko-KR" smtClean="0">
                <a:solidFill>
                  <a:srgbClr val="FF6600"/>
                </a:solidFill>
              </a:rPr>
              <a:t>_</a:t>
            </a:r>
            <a:r>
              <a:rPr lang="ko-KR" altLang="en-US" smtClean="0">
                <a:solidFill>
                  <a:srgbClr val="FF6600"/>
                </a:solidFill>
              </a:rPr>
              <a:t>이너탭</a:t>
            </a:r>
            <a:r>
              <a:rPr lang="en-US" altLang="ko-KR" smtClean="0">
                <a:solidFill>
                  <a:srgbClr val="FF6600"/>
                </a:solidFill>
              </a:rPr>
              <a:t>1</a:t>
            </a:r>
            <a:r>
              <a:rPr lang="en-US" altLang="ko-KR" smtClean="0"/>
              <a:t>]</a:t>
            </a:r>
          </a:p>
          <a:p>
            <a:r>
              <a:rPr lang="ko-KR" altLang="en-US" smtClean="0"/>
              <a:t>탭 </a:t>
            </a:r>
            <a:r>
              <a:rPr lang="en-US" altLang="ko-KR" smtClean="0"/>
              <a:t>2</a:t>
            </a:r>
            <a:r>
              <a:rPr lang="ko-KR" altLang="en-US" smtClean="0"/>
              <a:t>개 구성</a:t>
            </a:r>
            <a:endParaRPr lang="en-US" altLang="ko-KR" dirty="0"/>
          </a:p>
          <a:p>
            <a:r>
              <a:rPr lang="ko-KR" altLang="en-US" smtClean="0"/>
              <a:t>지시문 </a:t>
            </a:r>
            <a:r>
              <a:rPr lang="en-US" altLang="ko-KR" dirty="0"/>
              <a:t>bold: </a:t>
            </a:r>
            <a:r>
              <a:rPr lang="ko-KR" altLang="en-US" dirty="0"/>
              <a:t>얼굴</a:t>
            </a:r>
            <a:r>
              <a:rPr lang="en-US" altLang="ko-KR" dirty="0"/>
              <a:t>, </a:t>
            </a:r>
            <a:r>
              <a:rPr lang="ko-KR" altLang="en-US" dirty="0"/>
              <a:t>클릭</a:t>
            </a:r>
            <a:endParaRPr lang="en-US" altLang="ko-KR" dirty="0"/>
          </a:p>
          <a:p>
            <a:r>
              <a:rPr lang="ko-KR" altLang="en-US" dirty="0"/>
              <a:t>표 형태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표 </a:t>
            </a:r>
            <a:r>
              <a:rPr lang="ko-KR" altLang="en-US"/>
              <a:t>안에 </a:t>
            </a:r>
            <a:r>
              <a:rPr lang="ko-KR" altLang="en-US" smtClean="0"/>
              <a:t>직접 쓰기</a:t>
            </a:r>
            <a:r>
              <a:rPr lang="en-US" altLang="ko-KR" smtClean="0"/>
              <a:t>+</a:t>
            </a:r>
            <a:r>
              <a:rPr lang="ko-KR" altLang="en-US" dirty="0"/>
              <a:t>얼굴 버튼 추가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얼굴 버튼 클릭 시 노란색으로 </a:t>
            </a:r>
            <a:r>
              <a:rPr lang="ko-KR" altLang="en-US" dirty="0" err="1"/>
              <a:t>별색</a:t>
            </a:r>
            <a:r>
              <a:rPr lang="ko-KR" altLang="en-US" dirty="0"/>
              <a:t> 효과</a:t>
            </a:r>
            <a:r>
              <a:rPr lang="en-US" altLang="ko-KR" dirty="0"/>
              <a:t>(</a:t>
            </a:r>
            <a:r>
              <a:rPr lang="ko-KR" altLang="en-US" dirty="0"/>
              <a:t>각 행당 마지막으로 클릭한 한 개만 표시됨</a:t>
            </a:r>
            <a:r>
              <a:rPr lang="en-US" altLang="ko-KR" dirty="0"/>
              <a:t>)</a:t>
            </a:r>
          </a:p>
          <a:p>
            <a:pPr>
              <a:buAutoNum type="arabicPeriod" startAt="4"/>
            </a:pPr>
            <a:r>
              <a:rPr lang="ko-KR" altLang="en-US" smtClean="0"/>
              <a:t>범례 </a:t>
            </a:r>
            <a:r>
              <a:rPr lang="en-US" altLang="ko-KR" dirty="0"/>
              <a:t>-&gt; </a:t>
            </a:r>
            <a:r>
              <a:rPr lang="ko-KR" altLang="en-US" dirty="0"/>
              <a:t>표 왼쪽  </a:t>
            </a:r>
            <a:r>
              <a:rPr lang="ko-KR" altLang="en-US"/>
              <a:t>하단에 </a:t>
            </a:r>
            <a:r>
              <a:rPr lang="ko-KR" altLang="en-US" smtClean="0"/>
              <a:t>위치</a:t>
            </a:r>
            <a:endParaRPr lang="en-US" altLang="ko-KR"/>
          </a:p>
          <a:p>
            <a:pPr>
              <a:buAutoNum type="arabicPeriod" startAt="4"/>
            </a:pPr>
            <a:r>
              <a:rPr lang="ko-KR" altLang="en-US" smtClean="0"/>
              <a:t>예 </a:t>
            </a:r>
            <a:r>
              <a:rPr lang="ko-KR" altLang="en-US"/>
              <a:t>보기 </a:t>
            </a:r>
            <a:r>
              <a:rPr lang="en-US" altLang="ko-KR"/>
              <a:t>/ </a:t>
            </a:r>
            <a:r>
              <a:rPr lang="ko-KR" altLang="en-US"/>
              <a:t>직접 쓰기 버튼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en-US" altLang="ko-KR"/>
              <a:t> </a:t>
            </a:r>
            <a:r>
              <a:rPr lang="ko-KR" altLang="en-US"/>
              <a:t>예 보기 버튼 클릭 시</a:t>
            </a:r>
            <a:r>
              <a:rPr lang="en-US" altLang="ko-KR"/>
              <a:t>, </a:t>
            </a:r>
            <a:r>
              <a:rPr lang="ko-KR" altLang="en-US"/>
              <a:t>파란 예문 노출됨</a:t>
            </a:r>
            <a:r>
              <a:rPr lang="en-US" altLang="ko-KR"/>
              <a:t>+</a:t>
            </a:r>
            <a:r>
              <a:rPr lang="ko-KR" altLang="en-US"/>
              <a:t>직접 쓰기로 토글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직접 쓰기 버튼 클릭 시</a:t>
            </a:r>
            <a:r>
              <a:rPr lang="en-US" altLang="ko-KR"/>
              <a:t>, </a:t>
            </a:r>
            <a:r>
              <a:rPr lang="ko-KR" altLang="en-US"/>
              <a:t>예문 사라짐</a:t>
            </a:r>
            <a:r>
              <a:rPr lang="en-US" altLang="ko-KR"/>
              <a:t>+</a:t>
            </a:r>
            <a:r>
              <a:rPr lang="ko-KR" altLang="en-US"/>
              <a:t>직접 쓰기 가능</a:t>
            </a:r>
            <a:r>
              <a:rPr lang="en-US" altLang="ko-KR"/>
              <a:t>+</a:t>
            </a:r>
            <a:r>
              <a:rPr lang="ko-KR" altLang="en-US"/>
              <a:t>예 보기로 </a:t>
            </a:r>
            <a:r>
              <a:rPr lang="ko-KR" altLang="en-US" smtClean="0"/>
              <a:t>토글</a:t>
            </a:r>
            <a:endParaRPr lang="en-US" altLang="ko-KR" smtClean="0"/>
          </a:p>
          <a:p>
            <a:pPr marL="0" indent="0">
              <a:buNone/>
            </a:pPr>
            <a:r>
              <a:rPr lang="en-US" altLang="ko-KR" smtClean="0"/>
              <a:t>6.  </a:t>
            </a:r>
            <a:r>
              <a:rPr lang="ko-KR" altLang="en-US" smtClean="0"/>
              <a:t>이너탭 </a:t>
            </a:r>
            <a:r>
              <a:rPr lang="en-US" altLang="ko-KR" smtClean="0"/>
              <a:t>2</a:t>
            </a:r>
            <a:r>
              <a:rPr lang="ko-KR" altLang="en-US" smtClean="0"/>
              <a:t>개 </a:t>
            </a:r>
            <a:endParaRPr lang="en-US" altLang="ko-KR"/>
          </a:p>
          <a:p>
            <a:pPr>
              <a:buAutoNum type="arabicPeriod" startAt="3"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8" name="사각형: 둥근 모서리 13">
            <a:extLst>
              <a:ext uri="{FF2B5EF4-FFF2-40B4-BE49-F238E27FC236}">
                <a16:creationId xmlns:a16="http://schemas.microsoft.com/office/drawing/2014/main" id="{2090529F-F384-4AD5-9246-BA4D553262BF}"/>
              </a:ext>
            </a:extLst>
          </p:cNvPr>
          <p:cNvSpPr/>
          <p:nvPr/>
        </p:nvSpPr>
        <p:spPr>
          <a:xfrm>
            <a:off x="7915448" y="1316215"/>
            <a:ext cx="1271141" cy="226833"/>
          </a:xfrm>
          <a:prstGeom prst="roundRect">
            <a:avLst>
              <a:gd name="adj" fmla="val 50000"/>
            </a:avLst>
          </a:prstGeom>
          <a:solidFill>
            <a:sysClr val="window" lastClr="FFFFFF">
              <a:lumMod val="95000"/>
            </a:sysClr>
          </a:solidFill>
          <a:ln w="19050">
            <a:noFill/>
          </a:ln>
        </p:spPr>
        <p:txBody>
          <a:bodyPr rtlCol="0" anchor="ctr"/>
          <a:lstStyle/>
          <a:p>
            <a:pPr marL="14400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kern="0" spc="-50" dirty="0" smtClean="0">
                <a:solidFill>
                  <a:prstClr val="black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얼굴</a:t>
            </a:r>
            <a:r>
              <a:rPr kumimoji="0" lang="ko-KR" altLang="en-US" sz="900" i="0" u="none" strike="noStrike" kern="0" cap="none" spc="-50" normalizeH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을 </a:t>
            </a:r>
            <a:r>
              <a:rPr kumimoji="0" lang="ko-KR" altLang="en-US" sz="900" i="0" u="none" strike="noStrike" kern="0" cap="none" spc="-5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클릭</a:t>
            </a:r>
            <a:r>
              <a:rPr kumimoji="0" lang="ko-KR" altLang="en-US" sz="900" i="0" u="none" strike="noStrike" kern="0" cap="none" spc="-50" normalizeH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하세요</a:t>
            </a:r>
            <a:r>
              <a:rPr kumimoji="0" lang="en-US" altLang="ko-KR" sz="900" i="0" u="none" strike="noStrike" kern="0" cap="none" spc="-50" normalizeH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.</a:t>
            </a:r>
            <a:endParaRPr kumimoji="0" lang="ko-KR" altLang="en-US" sz="900" i="0" u="none" strike="noStrike" kern="0" cap="none" spc="-50" normalizeH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7603931" y="1280267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pic>
        <p:nvPicPr>
          <p:cNvPr id="60" name="Picture 2" descr="D:\1_과학\1_초등 과학\3학년\1학기\2022\08_아이콘\help_icon.png">
            <a:extLst>
              <a:ext uri="{FF2B5EF4-FFF2-40B4-BE49-F238E27FC236}">
                <a16:creationId xmlns:a16="http://schemas.microsoft.com/office/drawing/2014/main" id="{089DF68E-420A-42AE-AAB0-C7FFA57C1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8757" y="1354200"/>
            <a:ext cx="162685" cy="14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" name="그룹 60"/>
          <p:cNvGrpSpPr/>
          <p:nvPr/>
        </p:nvGrpSpPr>
        <p:grpSpPr>
          <a:xfrm>
            <a:off x="378482" y="1646582"/>
            <a:ext cx="8265429" cy="843467"/>
            <a:chOff x="131745" y="1394539"/>
            <a:chExt cx="8265429" cy="843467"/>
          </a:xfrm>
        </p:grpSpPr>
        <p:grpSp>
          <p:nvGrpSpPr>
            <p:cNvPr id="62" name="그룹 61"/>
            <p:cNvGrpSpPr/>
            <p:nvPr/>
          </p:nvGrpSpPr>
          <p:grpSpPr>
            <a:xfrm>
              <a:off x="131745" y="1394539"/>
              <a:ext cx="8265429" cy="843467"/>
              <a:chOff x="296416" y="1865240"/>
              <a:chExt cx="17044682" cy="682626"/>
            </a:xfrm>
          </p:grpSpPr>
          <p:sp>
            <p:nvSpPr>
              <p:cNvPr id="64" name="모서리가 둥근 직사각형 63"/>
              <p:cNvSpPr/>
              <p:nvPr/>
            </p:nvSpPr>
            <p:spPr>
              <a:xfrm>
                <a:off x="296416" y="1865240"/>
                <a:ext cx="17044682" cy="682626"/>
              </a:xfrm>
              <a:prstGeom prst="roundRect">
                <a:avLst/>
              </a:prstGeom>
              <a:solidFill>
                <a:srgbClr val="F3EE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502078" y="1978092"/>
                <a:ext cx="626504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2500" dirty="0"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</p:txBody>
          </p:sp>
        </p:grpSp>
        <p:sp>
          <p:nvSpPr>
            <p:cNvPr id="63" name="사각형: 둥근 모서리 9">
              <a:extLst>
                <a:ext uri="{FF2B5EF4-FFF2-40B4-BE49-F238E27FC236}">
                  <a16:creationId xmlns:a16="http://schemas.microsoft.com/office/drawing/2014/main" id="{AD7D0D31-466F-4E3C-8216-F5B16DEF6BFB}"/>
                </a:ext>
              </a:extLst>
            </p:cNvPr>
            <p:cNvSpPr/>
            <p:nvPr/>
          </p:nvSpPr>
          <p:spPr>
            <a:xfrm>
              <a:off x="231476" y="1539412"/>
              <a:ext cx="1479673" cy="508283"/>
            </a:xfrm>
            <a:prstGeom prst="roundRect">
              <a:avLst>
                <a:gd name="adj" fmla="val 9847"/>
              </a:avLst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2500" dirty="0">
                  <a:solidFill>
                    <a:schemeClr val="bg2">
                      <a:lumMod val="75000"/>
                    </a:schemeClr>
                  </a:solidFill>
                </a:rPr>
                <a:t>직접 쓰기</a:t>
              </a:r>
            </a:p>
          </p:txBody>
        </p:sp>
      </p:grpSp>
      <p:sp>
        <p:nvSpPr>
          <p:cNvPr id="66" name="사각형: 둥근 모서리 9">
            <a:extLst>
              <a:ext uri="{FF2B5EF4-FFF2-40B4-BE49-F238E27FC236}">
                <a16:creationId xmlns:a16="http://schemas.microsoft.com/office/drawing/2014/main" id="{AD7D0D31-466F-4E3C-8216-F5B16DEF6BFB}"/>
              </a:ext>
            </a:extLst>
          </p:cNvPr>
          <p:cNvSpPr/>
          <p:nvPr/>
        </p:nvSpPr>
        <p:spPr>
          <a:xfrm>
            <a:off x="2053532" y="1784908"/>
            <a:ext cx="4382568" cy="508283"/>
          </a:xfrm>
          <a:prstGeom prst="roundRect">
            <a:avLst>
              <a:gd name="adj" fmla="val 9847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500">
                <a:solidFill>
                  <a:schemeClr val="bg2">
                    <a:lumMod val="75000"/>
                  </a:schemeClr>
                </a:solidFill>
              </a:rPr>
              <a:t>직접 </a:t>
            </a:r>
            <a:r>
              <a:rPr lang="ko-KR" altLang="en-US" sz="2500" smtClean="0">
                <a:solidFill>
                  <a:schemeClr val="bg2">
                    <a:lumMod val="75000"/>
                  </a:schemeClr>
                </a:solidFill>
              </a:rPr>
              <a:t>쓰기</a:t>
            </a:r>
            <a:endParaRPr lang="ko-KR" altLang="en-US" sz="25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39" b="100000" l="10000" r="100000">
                        <a14:foregroundMark x1="31250" y1="22892" x2="66250" y2="734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69086" y="1781501"/>
            <a:ext cx="526104" cy="545833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backgroundMark x1="8696" y1="73333" x2="21739" y2="97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65063" y="1800251"/>
            <a:ext cx="531676" cy="520119"/>
          </a:xfrm>
          <a:prstGeom prst="rect">
            <a:avLst/>
          </a:prstGeom>
        </p:spPr>
      </p:pic>
      <p:sp>
        <p:nvSpPr>
          <p:cNvPr id="69" name="모서리가 둥근 직사각형 68"/>
          <p:cNvSpPr/>
          <p:nvPr/>
        </p:nvSpPr>
        <p:spPr>
          <a:xfrm>
            <a:off x="6540146" y="1751144"/>
            <a:ext cx="583983" cy="5866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7228176" y="1751144"/>
            <a:ext cx="583983" cy="5866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7907804" y="1751144"/>
            <a:ext cx="583983" cy="5866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25258" y="1727564"/>
            <a:ext cx="566529" cy="624338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39" b="100000" l="10000" r="100000">
                        <a14:foregroundMark x1="31250" y1="22892" x2="66250" y2="734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48556" y="1777616"/>
            <a:ext cx="526104" cy="545833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backgroundMark x1="8696" y1="73333" x2="21739" y2="97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44533" y="1796366"/>
            <a:ext cx="531676" cy="520119"/>
          </a:xfrm>
          <a:prstGeom prst="rect">
            <a:avLst/>
          </a:prstGeom>
        </p:spPr>
      </p:pic>
      <p:grpSp>
        <p:nvGrpSpPr>
          <p:cNvPr id="84" name="그룹 83"/>
          <p:cNvGrpSpPr/>
          <p:nvPr/>
        </p:nvGrpSpPr>
        <p:grpSpPr>
          <a:xfrm>
            <a:off x="378482" y="2633155"/>
            <a:ext cx="8265429" cy="843467"/>
            <a:chOff x="131745" y="1394539"/>
            <a:chExt cx="8265429" cy="843467"/>
          </a:xfrm>
        </p:grpSpPr>
        <p:grpSp>
          <p:nvGrpSpPr>
            <p:cNvPr id="85" name="그룹 84"/>
            <p:cNvGrpSpPr/>
            <p:nvPr/>
          </p:nvGrpSpPr>
          <p:grpSpPr>
            <a:xfrm>
              <a:off x="131745" y="1394539"/>
              <a:ext cx="8265429" cy="843467"/>
              <a:chOff x="296416" y="1865240"/>
              <a:chExt cx="17044682" cy="682626"/>
            </a:xfrm>
          </p:grpSpPr>
          <p:sp>
            <p:nvSpPr>
              <p:cNvPr id="87" name="모서리가 둥근 직사각형 86"/>
              <p:cNvSpPr/>
              <p:nvPr/>
            </p:nvSpPr>
            <p:spPr>
              <a:xfrm>
                <a:off x="296416" y="1865240"/>
                <a:ext cx="17044682" cy="682626"/>
              </a:xfrm>
              <a:prstGeom prst="roundRect">
                <a:avLst/>
              </a:prstGeom>
              <a:solidFill>
                <a:srgbClr val="F3EE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502078" y="1978092"/>
                <a:ext cx="626504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2500" dirty="0"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</p:txBody>
          </p:sp>
        </p:grpSp>
        <p:sp>
          <p:nvSpPr>
            <p:cNvPr id="86" name="사각형: 둥근 모서리 9">
              <a:extLst>
                <a:ext uri="{FF2B5EF4-FFF2-40B4-BE49-F238E27FC236}">
                  <a16:creationId xmlns:a16="http://schemas.microsoft.com/office/drawing/2014/main" id="{AD7D0D31-466F-4E3C-8216-F5B16DEF6BFB}"/>
                </a:ext>
              </a:extLst>
            </p:cNvPr>
            <p:cNvSpPr/>
            <p:nvPr/>
          </p:nvSpPr>
          <p:spPr>
            <a:xfrm>
              <a:off x="231476" y="1539412"/>
              <a:ext cx="1479673" cy="508283"/>
            </a:xfrm>
            <a:prstGeom prst="roundRect">
              <a:avLst>
                <a:gd name="adj" fmla="val 9847"/>
              </a:avLst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2500" dirty="0">
                  <a:solidFill>
                    <a:schemeClr val="bg2">
                      <a:lumMod val="75000"/>
                    </a:schemeClr>
                  </a:solidFill>
                </a:rPr>
                <a:t>직접 쓰기</a:t>
              </a:r>
            </a:p>
          </p:txBody>
        </p:sp>
      </p:grpSp>
      <p:sp>
        <p:nvSpPr>
          <p:cNvPr id="89" name="사각형: 둥근 모서리 9">
            <a:extLst>
              <a:ext uri="{FF2B5EF4-FFF2-40B4-BE49-F238E27FC236}">
                <a16:creationId xmlns:a16="http://schemas.microsoft.com/office/drawing/2014/main" id="{AD7D0D31-466F-4E3C-8216-F5B16DEF6BFB}"/>
              </a:ext>
            </a:extLst>
          </p:cNvPr>
          <p:cNvSpPr/>
          <p:nvPr/>
        </p:nvSpPr>
        <p:spPr>
          <a:xfrm>
            <a:off x="2053532" y="2771481"/>
            <a:ext cx="4382568" cy="508283"/>
          </a:xfrm>
          <a:prstGeom prst="roundRect">
            <a:avLst>
              <a:gd name="adj" fmla="val 9847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500" dirty="0">
                <a:solidFill>
                  <a:schemeClr val="bg2">
                    <a:lumMod val="75000"/>
                  </a:schemeClr>
                </a:solidFill>
              </a:rPr>
              <a:t>직접 쓰기</a:t>
            </a:r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39" b="100000" l="10000" r="100000">
                        <a14:foregroundMark x1="31250" y1="22892" x2="66250" y2="734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69086" y="2768074"/>
            <a:ext cx="526104" cy="545833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backgroundMark x1="8696" y1="73333" x2="21739" y2="97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65063" y="2786824"/>
            <a:ext cx="531676" cy="520119"/>
          </a:xfrm>
          <a:prstGeom prst="rect">
            <a:avLst/>
          </a:prstGeom>
        </p:spPr>
      </p:pic>
      <p:sp>
        <p:nvSpPr>
          <p:cNvPr id="92" name="모서리가 둥근 직사각형 91"/>
          <p:cNvSpPr/>
          <p:nvPr/>
        </p:nvSpPr>
        <p:spPr>
          <a:xfrm>
            <a:off x="6540146" y="2737717"/>
            <a:ext cx="583983" cy="5866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93" name="모서리가 둥근 직사각형 92"/>
          <p:cNvSpPr/>
          <p:nvPr/>
        </p:nvSpPr>
        <p:spPr>
          <a:xfrm>
            <a:off x="7228176" y="2737717"/>
            <a:ext cx="583983" cy="5866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94" name="모서리가 둥근 직사각형 93"/>
          <p:cNvSpPr/>
          <p:nvPr/>
        </p:nvSpPr>
        <p:spPr>
          <a:xfrm>
            <a:off x="7907804" y="2737717"/>
            <a:ext cx="583983" cy="5866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25258" y="2714137"/>
            <a:ext cx="566529" cy="624338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39" b="100000" l="10000" r="100000">
                        <a14:foregroundMark x1="31250" y1="22892" x2="66250" y2="734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48556" y="2764189"/>
            <a:ext cx="526104" cy="545833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backgroundMark x1="8696" y1="73333" x2="21739" y2="97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44533" y="2782939"/>
            <a:ext cx="531676" cy="520119"/>
          </a:xfrm>
          <a:prstGeom prst="rect">
            <a:avLst/>
          </a:prstGeom>
        </p:spPr>
      </p:pic>
      <p:grpSp>
        <p:nvGrpSpPr>
          <p:cNvPr id="99" name="그룹 98"/>
          <p:cNvGrpSpPr/>
          <p:nvPr/>
        </p:nvGrpSpPr>
        <p:grpSpPr>
          <a:xfrm>
            <a:off x="378482" y="3614503"/>
            <a:ext cx="8265429" cy="843467"/>
            <a:chOff x="131745" y="1394539"/>
            <a:chExt cx="8265429" cy="843467"/>
          </a:xfrm>
        </p:grpSpPr>
        <p:grpSp>
          <p:nvGrpSpPr>
            <p:cNvPr id="100" name="그룹 99"/>
            <p:cNvGrpSpPr/>
            <p:nvPr/>
          </p:nvGrpSpPr>
          <p:grpSpPr>
            <a:xfrm>
              <a:off x="131745" y="1394539"/>
              <a:ext cx="8265429" cy="843467"/>
              <a:chOff x="296416" y="1865240"/>
              <a:chExt cx="17044682" cy="682626"/>
            </a:xfrm>
          </p:grpSpPr>
          <p:sp>
            <p:nvSpPr>
              <p:cNvPr id="102" name="모서리가 둥근 직사각형 101"/>
              <p:cNvSpPr/>
              <p:nvPr/>
            </p:nvSpPr>
            <p:spPr>
              <a:xfrm>
                <a:off x="296416" y="1865240"/>
                <a:ext cx="17044682" cy="682626"/>
              </a:xfrm>
              <a:prstGeom prst="roundRect">
                <a:avLst/>
              </a:prstGeom>
              <a:solidFill>
                <a:srgbClr val="F3EE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502078" y="1978092"/>
                <a:ext cx="626504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2500" dirty="0"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</p:txBody>
          </p:sp>
        </p:grpSp>
        <p:sp>
          <p:nvSpPr>
            <p:cNvPr id="101" name="사각형: 둥근 모서리 9">
              <a:extLst>
                <a:ext uri="{FF2B5EF4-FFF2-40B4-BE49-F238E27FC236}">
                  <a16:creationId xmlns:a16="http://schemas.microsoft.com/office/drawing/2014/main" id="{AD7D0D31-466F-4E3C-8216-F5B16DEF6BFB}"/>
                </a:ext>
              </a:extLst>
            </p:cNvPr>
            <p:cNvSpPr/>
            <p:nvPr/>
          </p:nvSpPr>
          <p:spPr>
            <a:xfrm>
              <a:off x="231476" y="1539412"/>
              <a:ext cx="1479673" cy="508283"/>
            </a:xfrm>
            <a:prstGeom prst="roundRect">
              <a:avLst>
                <a:gd name="adj" fmla="val 9847"/>
              </a:avLst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2500" dirty="0">
                  <a:solidFill>
                    <a:schemeClr val="bg2">
                      <a:lumMod val="75000"/>
                    </a:schemeClr>
                  </a:solidFill>
                </a:rPr>
                <a:t>직접 쓰기</a:t>
              </a:r>
            </a:p>
          </p:txBody>
        </p:sp>
      </p:grpSp>
      <p:sp>
        <p:nvSpPr>
          <p:cNvPr id="104" name="사각형: 둥근 모서리 9">
            <a:extLst>
              <a:ext uri="{FF2B5EF4-FFF2-40B4-BE49-F238E27FC236}">
                <a16:creationId xmlns:a16="http://schemas.microsoft.com/office/drawing/2014/main" id="{AD7D0D31-466F-4E3C-8216-F5B16DEF6BFB}"/>
              </a:ext>
            </a:extLst>
          </p:cNvPr>
          <p:cNvSpPr/>
          <p:nvPr/>
        </p:nvSpPr>
        <p:spPr>
          <a:xfrm>
            <a:off x="2053532" y="3752829"/>
            <a:ext cx="4382568" cy="508283"/>
          </a:xfrm>
          <a:prstGeom prst="roundRect">
            <a:avLst>
              <a:gd name="adj" fmla="val 9847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500" dirty="0">
                <a:solidFill>
                  <a:schemeClr val="bg2">
                    <a:lumMod val="75000"/>
                  </a:schemeClr>
                </a:solidFill>
              </a:rPr>
              <a:t>직접 쓰기</a:t>
            </a:r>
          </a:p>
        </p:txBody>
      </p:sp>
      <p:pic>
        <p:nvPicPr>
          <p:cNvPr id="105" name="그림 10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39" b="100000" l="10000" r="100000">
                        <a14:foregroundMark x1="31250" y1="22892" x2="66250" y2="734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69086" y="3749422"/>
            <a:ext cx="526104" cy="545833"/>
          </a:xfrm>
          <a:prstGeom prst="rect">
            <a:avLst/>
          </a:prstGeom>
        </p:spPr>
      </p:pic>
      <p:pic>
        <p:nvPicPr>
          <p:cNvPr id="106" name="그림 10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backgroundMark x1="8696" y1="73333" x2="21739" y2="97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65063" y="3768172"/>
            <a:ext cx="531676" cy="520119"/>
          </a:xfrm>
          <a:prstGeom prst="rect">
            <a:avLst/>
          </a:prstGeom>
        </p:spPr>
      </p:pic>
      <p:sp>
        <p:nvSpPr>
          <p:cNvPr id="107" name="모서리가 둥근 직사각형 106"/>
          <p:cNvSpPr/>
          <p:nvPr/>
        </p:nvSpPr>
        <p:spPr>
          <a:xfrm>
            <a:off x="6540146" y="3719065"/>
            <a:ext cx="583983" cy="5866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7228176" y="3719065"/>
            <a:ext cx="583983" cy="5866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7907804" y="3719065"/>
            <a:ext cx="583983" cy="5866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25258" y="3695485"/>
            <a:ext cx="566529" cy="624338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39" b="100000" l="10000" r="100000">
                        <a14:foregroundMark x1="31250" y1="22892" x2="66250" y2="734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48556" y="3745537"/>
            <a:ext cx="526104" cy="545833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backgroundMark x1="8696" y1="73333" x2="21739" y2="97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44533" y="3764287"/>
            <a:ext cx="531676" cy="520119"/>
          </a:xfrm>
          <a:prstGeom prst="rect">
            <a:avLst/>
          </a:prstGeom>
        </p:spPr>
      </p:pic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7AA98EB0-F051-4112-BB37-3D153EBAD954}"/>
              </a:ext>
            </a:extLst>
          </p:cNvPr>
          <p:cNvGrpSpPr/>
          <p:nvPr/>
        </p:nvGrpSpPr>
        <p:grpSpPr>
          <a:xfrm>
            <a:off x="3989628" y="4708616"/>
            <a:ext cx="1402415" cy="320042"/>
            <a:chOff x="4915693" y="4615244"/>
            <a:chExt cx="1402415" cy="320042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24C5102E-BEAE-407C-8815-52706CD41000}"/>
                </a:ext>
              </a:extLst>
            </p:cNvPr>
            <p:cNvGrpSpPr/>
            <p:nvPr/>
          </p:nvGrpSpPr>
          <p:grpSpPr>
            <a:xfrm>
              <a:off x="5196841" y="4615244"/>
              <a:ext cx="1121267" cy="320042"/>
              <a:chOff x="2272637" y="5006256"/>
              <a:chExt cx="1121267" cy="320042"/>
            </a:xfrm>
          </p:grpSpPr>
          <p:pic>
            <p:nvPicPr>
              <p:cNvPr id="116" name="그림 115">
                <a:extLst>
                  <a:ext uri="{FF2B5EF4-FFF2-40B4-BE49-F238E27FC236}">
                    <a16:creationId xmlns:a16="http://schemas.microsoft.com/office/drawing/2014/main" id="{696B9B9D-ABDD-4251-A90B-25362BBB0E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26319" t="87963" r="61781" b="4606"/>
              <a:stretch/>
            </p:blipFill>
            <p:spPr>
              <a:xfrm>
                <a:off x="2272637" y="5008732"/>
                <a:ext cx="779296" cy="317566"/>
              </a:xfrm>
              <a:prstGeom prst="rect">
                <a:avLst/>
              </a:prstGeom>
            </p:spPr>
          </p:pic>
          <p:pic>
            <p:nvPicPr>
              <p:cNvPr id="117" name="그림 116">
                <a:extLst>
                  <a:ext uri="{FF2B5EF4-FFF2-40B4-BE49-F238E27FC236}">
                    <a16:creationId xmlns:a16="http://schemas.microsoft.com/office/drawing/2014/main" id="{C29DBB3D-C883-479D-B258-178CAC9C5C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73283" t="87905" r="21923" b="4606"/>
              <a:stretch/>
            </p:blipFill>
            <p:spPr>
              <a:xfrm>
                <a:off x="3079896" y="5006256"/>
                <a:ext cx="314008" cy="320041"/>
              </a:xfrm>
              <a:prstGeom prst="rect">
                <a:avLst/>
              </a:prstGeom>
            </p:spPr>
          </p:pic>
        </p:grpSp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C8880510-0FCE-44A3-A860-961BC3BFC9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2010" t="87905" r="73334" b="4704"/>
            <a:stretch/>
          </p:blipFill>
          <p:spPr>
            <a:xfrm>
              <a:off x="4915693" y="4619435"/>
              <a:ext cx="304932" cy="315850"/>
            </a:xfrm>
            <a:prstGeom prst="rect">
              <a:avLst/>
            </a:prstGeom>
          </p:spPr>
        </p:pic>
      </p:grpSp>
      <p:sp>
        <p:nvSpPr>
          <p:cNvPr id="123" name="직사각형 122"/>
          <p:cNvSpPr/>
          <p:nvPr/>
        </p:nvSpPr>
        <p:spPr>
          <a:xfrm>
            <a:off x="440928" y="1766427"/>
            <a:ext cx="1516958" cy="5161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500" spc="-1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10</a:t>
            </a:r>
            <a:r>
              <a:rPr lang="ko-KR" altLang="en-US" sz="2500" spc="-1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월 </a:t>
            </a:r>
            <a:r>
              <a:rPr lang="en-US" altLang="ko-KR" sz="2500" spc="-150" dirty="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13</a:t>
            </a:r>
            <a:r>
              <a:rPr lang="ko-KR" altLang="en-US" sz="2500" spc="-150" dirty="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일</a:t>
            </a:r>
            <a:endParaRPr lang="ko-KR" altLang="en-US" sz="2500" spc="-150" dirty="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440928" y="2771481"/>
            <a:ext cx="1516958" cy="5161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500" spc="-1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10</a:t>
            </a:r>
            <a:r>
              <a:rPr lang="ko-KR" altLang="en-US" sz="2500" spc="-1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월 </a:t>
            </a:r>
            <a:r>
              <a:rPr lang="en-US" altLang="ko-KR" sz="2500" spc="-1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14</a:t>
            </a:r>
            <a:r>
              <a:rPr lang="ko-KR" altLang="en-US" sz="2500" spc="-1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일</a:t>
            </a:r>
            <a:endParaRPr lang="ko-KR" altLang="en-US" sz="2500" spc="-150" dirty="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440928" y="3727268"/>
            <a:ext cx="1516958" cy="5161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500" spc="-1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10</a:t>
            </a:r>
            <a:r>
              <a:rPr lang="ko-KR" altLang="en-US" sz="2500" spc="-1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월 </a:t>
            </a:r>
            <a:r>
              <a:rPr lang="en-US" altLang="ko-KR" sz="2500" spc="-1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15</a:t>
            </a:r>
            <a:r>
              <a:rPr lang="ko-KR" altLang="en-US" sz="2500" spc="-1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일</a:t>
            </a:r>
            <a:endParaRPr lang="ko-KR" altLang="en-US" sz="2500" spc="-150" dirty="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2112444" y="1777616"/>
            <a:ext cx="4254395" cy="5161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 spc="-1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안쓰는 충전기 플러그 뽑기 </a:t>
            </a:r>
            <a:endParaRPr lang="ko-KR" altLang="en-US" sz="2500" spc="-150" dirty="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2053531" y="2793830"/>
            <a:ext cx="4254395" cy="5161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 spc="-1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급식 남기지 않기</a:t>
            </a:r>
            <a:endParaRPr lang="ko-KR" altLang="en-US" sz="2500" spc="-150" dirty="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2033002" y="3789490"/>
            <a:ext cx="4254395" cy="5161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 spc="-1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양치할 때 물컵 사용하기</a:t>
            </a:r>
            <a:endParaRPr lang="ko-KR" altLang="en-US" sz="2500" spc="-150" dirty="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961" y="4611381"/>
            <a:ext cx="997200" cy="313585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585" y="5123220"/>
            <a:ext cx="997200" cy="313585"/>
          </a:xfrm>
          <a:prstGeom prst="rect">
            <a:avLst/>
          </a:prstGeom>
        </p:spPr>
      </p:pic>
      <p:sp>
        <p:nvSpPr>
          <p:cNvPr id="72" name="타원 71"/>
          <p:cNvSpPr/>
          <p:nvPr/>
        </p:nvSpPr>
        <p:spPr>
          <a:xfrm>
            <a:off x="8106491" y="903604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214122" y="1597964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311328" y="4291370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7954022" y="4508973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5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3757361" y="4595851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6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47292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pc="0"/>
              <a:t>일주일 동안 </a:t>
            </a:r>
            <a:r>
              <a:rPr lang="en-US" altLang="ko-KR" spc="0"/>
              <a:t>‘</a:t>
            </a:r>
            <a:r>
              <a:rPr lang="ko-KR" altLang="en-US" spc="0"/>
              <a:t>지구 지킴이 활동 계획</a:t>
            </a:r>
            <a:r>
              <a:rPr lang="en-US" altLang="ko-KR" spc="0"/>
              <a:t>’</a:t>
            </a:r>
            <a:r>
              <a:rPr lang="ko-KR" altLang="en-US" spc="0"/>
              <a:t>을 실천하고</a:t>
            </a:r>
            <a:r>
              <a:rPr lang="en-US" altLang="ko-KR" spc="0"/>
              <a:t>, </a:t>
            </a:r>
            <a:r>
              <a:rPr lang="ko-KR" altLang="en-US" spc="0"/>
              <a:t>실천한 내용과 소감을 써 봅시다</a:t>
            </a:r>
            <a:r>
              <a:rPr lang="en-US" altLang="ko-KR" spc="0"/>
              <a:t>.</a:t>
            </a:r>
            <a:endParaRPr lang="ko-KR" altLang="en-US" spc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smtClean="0"/>
              <a:t>활동</a:t>
            </a:r>
            <a:r>
              <a:rPr lang="en-US" altLang="ko-KR" dirty="0" smtClean="0"/>
              <a:t>/</a:t>
            </a:r>
            <a:r>
              <a:rPr lang="ko-KR" altLang="en-US" dirty="0" smtClean="0">
                <a:solidFill>
                  <a:srgbClr val="FF6600"/>
                </a:solidFill>
              </a:rPr>
              <a:t>자기 점검</a:t>
            </a:r>
            <a:endParaRPr lang="ko-KR" altLang="en-US" dirty="0">
              <a:solidFill>
                <a:srgbClr val="FF6600"/>
              </a:solidFill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>
          <a:xfrm>
            <a:off x="9353974" y="5104479"/>
            <a:ext cx="2826000" cy="175352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/>
              <a:t>카드 놀이를 하며 </a:t>
            </a:r>
            <a:r>
              <a:rPr lang="en-US" altLang="ko-KR"/>
              <a:t>'</a:t>
            </a:r>
            <a:r>
              <a:rPr lang="ko-KR" altLang="en-US"/>
              <a:t>지구 지킴이 활동</a:t>
            </a:r>
            <a:r>
              <a:rPr lang="en-US" altLang="ko-KR"/>
              <a:t>'</a:t>
            </a:r>
            <a:r>
              <a:rPr lang="ko-KR" altLang="en-US"/>
              <a:t>을 실천할 의지 다지기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duk_04_07_0002_301</a:t>
            </a:r>
            <a:endParaRPr lang="ko-KR" alt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0"/>
          </p:nvPr>
        </p:nvSpPr>
        <p:spPr>
          <a:xfrm>
            <a:off x="9353974" y="434803"/>
            <a:ext cx="2838026" cy="4556081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[301_</a:t>
            </a:r>
            <a:r>
              <a:rPr lang="ko-KR" altLang="en-US">
                <a:solidFill>
                  <a:srgbClr val="FF6600"/>
                </a:solidFill>
              </a:rPr>
              <a:t>자기 </a:t>
            </a:r>
            <a:r>
              <a:rPr lang="ko-KR" altLang="en-US" smtClean="0">
                <a:solidFill>
                  <a:srgbClr val="FF6600"/>
                </a:solidFill>
              </a:rPr>
              <a:t>점검</a:t>
            </a:r>
            <a:r>
              <a:rPr lang="en-US" altLang="ko-KR" smtClean="0">
                <a:solidFill>
                  <a:srgbClr val="FF6600"/>
                </a:solidFill>
              </a:rPr>
              <a:t>_</a:t>
            </a:r>
            <a:r>
              <a:rPr lang="ko-KR" altLang="en-US" smtClean="0">
                <a:solidFill>
                  <a:srgbClr val="FF6600"/>
                </a:solidFill>
              </a:rPr>
              <a:t>이너탭</a:t>
            </a:r>
            <a:r>
              <a:rPr lang="en-US" altLang="ko-KR" smtClean="0">
                <a:solidFill>
                  <a:srgbClr val="FF6600"/>
                </a:solidFill>
              </a:rPr>
              <a:t>2</a:t>
            </a:r>
            <a:r>
              <a:rPr lang="en-US" altLang="ko-KR" smtClean="0"/>
              <a:t>]</a:t>
            </a:r>
            <a:endParaRPr lang="en-US" altLang="ko-KR" dirty="0"/>
          </a:p>
          <a:p>
            <a:r>
              <a:rPr lang="ko-KR" altLang="en-US"/>
              <a:t>탭 </a:t>
            </a:r>
            <a:r>
              <a:rPr lang="en-US" altLang="ko-KR"/>
              <a:t>2</a:t>
            </a:r>
            <a:r>
              <a:rPr lang="ko-KR" altLang="en-US"/>
              <a:t>개 구성</a:t>
            </a:r>
            <a:endParaRPr lang="en-US" altLang="ko-KR"/>
          </a:p>
          <a:p>
            <a:r>
              <a:rPr lang="ko-KR" altLang="en-US"/>
              <a:t>지시문 </a:t>
            </a:r>
            <a:r>
              <a:rPr lang="en-US" altLang="ko-KR"/>
              <a:t>bold: </a:t>
            </a:r>
            <a:r>
              <a:rPr lang="ko-KR" altLang="en-US"/>
              <a:t>얼굴</a:t>
            </a:r>
            <a:r>
              <a:rPr lang="en-US" altLang="ko-KR"/>
              <a:t>, </a:t>
            </a:r>
            <a:r>
              <a:rPr lang="ko-KR" altLang="en-US"/>
              <a:t>클릭</a:t>
            </a:r>
            <a:endParaRPr lang="en-US" altLang="ko-KR"/>
          </a:p>
          <a:p>
            <a:r>
              <a:rPr lang="ko-KR" altLang="en-US"/>
              <a:t>표 </a:t>
            </a:r>
            <a:r>
              <a:rPr lang="ko-KR" altLang="en-US" smtClean="0"/>
              <a:t>형태 </a:t>
            </a:r>
            <a:r>
              <a:rPr lang="en-US" altLang="ko-KR" smtClean="0"/>
              <a:t>+ </a:t>
            </a:r>
            <a:r>
              <a:rPr lang="ko-KR" altLang="en-US" smtClean="0"/>
              <a:t>검정 고정 텍스트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표 안에 직접 쓰기</a:t>
            </a:r>
            <a:r>
              <a:rPr lang="en-US" altLang="ko-KR"/>
              <a:t>+</a:t>
            </a:r>
            <a:r>
              <a:rPr lang="ko-KR" altLang="en-US"/>
              <a:t>얼굴 버튼 추가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얼굴 버튼 클릭 시 노란색으로 별색 효과</a:t>
            </a:r>
            <a:r>
              <a:rPr lang="en-US" altLang="ko-KR"/>
              <a:t>(</a:t>
            </a:r>
            <a:r>
              <a:rPr lang="ko-KR" altLang="en-US"/>
              <a:t>각 행당 마지막으로 클릭한 한 개만 표시됨</a:t>
            </a:r>
            <a:r>
              <a:rPr lang="en-US" altLang="ko-KR" smtClean="0"/>
              <a:t>)</a:t>
            </a:r>
          </a:p>
          <a:p>
            <a:pPr>
              <a:buAutoNum type="arabicPeriod" startAt="4"/>
            </a:pPr>
            <a:r>
              <a:rPr lang="ko-KR" altLang="en-US" smtClean="0"/>
              <a:t>범례 </a:t>
            </a:r>
            <a:r>
              <a:rPr lang="en-US" altLang="ko-KR"/>
              <a:t>-&gt; </a:t>
            </a:r>
            <a:r>
              <a:rPr lang="ko-KR" altLang="en-US"/>
              <a:t>표 왼쪽  하단에 </a:t>
            </a:r>
            <a:r>
              <a:rPr lang="ko-KR" altLang="en-US" smtClean="0"/>
              <a:t>위치</a:t>
            </a:r>
            <a:endParaRPr lang="en-US" altLang="ko-KR" smtClean="0"/>
          </a:p>
          <a:p>
            <a:pPr>
              <a:buAutoNum type="arabicPeriod" startAt="4"/>
            </a:pPr>
            <a:r>
              <a:rPr lang="ko-KR" altLang="en-US" smtClean="0"/>
              <a:t>예 </a:t>
            </a:r>
            <a:r>
              <a:rPr lang="ko-KR" altLang="en-US"/>
              <a:t>보기 </a:t>
            </a:r>
            <a:r>
              <a:rPr lang="en-US" altLang="ko-KR"/>
              <a:t>/ </a:t>
            </a:r>
            <a:r>
              <a:rPr lang="ko-KR" altLang="en-US"/>
              <a:t>직접 쓰기 버튼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en-US" altLang="ko-KR"/>
              <a:t> </a:t>
            </a:r>
            <a:r>
              <a:rPr lang="ko-KR" altLang="en-US"/>
              <a:t>예 보기 버튼 클릭 시</a:t>
            </a:r>
            <a:r>
              <a:rPr lang="en-US" altLang="ko-KR"/>
              <a:t>, </a:t>
            </a:r>
            <a:r>
              <a:rPr lang="ko-KR" altLang="en-US"/>
              <a:t>파란 예문 노출됨</a:t>
            </a:r>
            <a:r>
              <a:rPr lang="en-US" altLang="ko-KR"/>
              <a:t>+</a:t>
            </a:r>
            <a:r>
              <a:rPr lang="ko-KR" altLang="en-US"/>
              <a:t>직접 쓰기로 토글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직접 쓰기 버튼 클릭 시</a:t>
            </a:r>
            <a:r>
              <a:rPr lang="en-US" altLang="ko-KR"/>
              <a:t>, </a:t>
            </a:r>
            <a:r>
              <a:rPr lang="ko-KR" altLang="en-US"/>
              <a:t>예문 사라짐</a:t>
            </a:r>
            <a:r>
              <a:rPr lang="en-US" altLang="ko-KR"/>
              <a:t>+</a:t>
            </a:r>
            <a:r>
              <a:rPr lang="ko-KR" altLang="en-US"/>
              <a:t>직접 쓰기 가능</a:t>
            </a:r>
            <a:r>
              <a:rPr lang="en-US" altLang="ko-KR"/>
              <a:t>+</a:t>
            </a:r>
            <a:r>
              <a:rPr lang="ko-KR" altLang="en-US"/>
              <a:t>예 보기로 토글</a:t>
            </a:r>
            <a:endParaRPr lang="en-US" altLang="ko-KR"/>
          </a:p>
          <a:p>
            <a:pPr>
              <a:buAutoNum type="arabicPeriod" startAt="6"/>
            </a:pPr>
            <a:r>
              <a:rPr lang="ko-KR" altLang="en-US" smtClean="0"/>
              <a:t>이너탭 </a:t>
            </a:r>
            <a:r>
              <a:rPr lang="en-US" altLang="ko-KR"/>
              <a:t>2</a:t>
            </a:r>
            <a:r>
              <a:rPr lang="ko-KR" altLang="en-US" smtClean="0"/>
              <a:t>개</a:t>
            </a:r>
            <a:endParaRPr lang="en-US" altLang="ko-KR" smtClean="0"/>
          </a:p>
          <a:p>
            <a:pPr>
              <a:buFont typeface="+mj-lt"/>
              <a:buAutoNum type="arabicPeriod" startAt="6"/>
            </a:pPr>
            <a:r>
              <a:rPr lang="en-US" altLang="ko-KR" smtClean="0"/>
              <a:t>Tip </a:t>
            </a:r>
            <a:r>
              <a:rPr lang="ko-KR" altLang="en-US" smtClean="0"/>
              <a:t>버튼 </a:t>
            </a:r>
            <a:r>
              <a:rPr lang="en-US" altLang="ko-KR" smtClean="0"/>
              <a:t>: </a:t>
            </a:r>
            <a:r>
              <a:rPr lang="ko-KR" altLang="en-US"/>
              <a:t>버튼 클릭 시 </a:t>
            </a:r>
            <a:r>
              <a:rPr lang="en-US" altLang="ko-KR"/>
              <a:t>Tip</a:t>
            </a:r>
            <a:r>
              <a:rPr lang="ko-KR" altLang="en-US"/>
              <a:t>박스 노출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X </a:t>
            </a:r>
            <a:r>
              <a:rPr lang="ko-KR" altLang="en-US"/>
              <a:t>클릭 시 사라짐</a:t>
            </a:r>
            <a:endParaRPr lang="en-US" altLang="ko-KR"/>
          </a:p>
          <a:p>
            <a:pPr marL="0" indent="0">
              <a:buNone/>
            </a:pPr>
            <a:r>
              <a:rPr lang="ko-KR" altLang="en-US" smtClean="0"/>
              <a:t> </a:t>
            </a:r>
            <a:r>
              <a:rPr lang="en-US" altLang="ko-KR" smtClean="0"/>
              <a:t>8.  </a:t>
            </a:r>
            <a:r>
              <a:rPr lang="ko-KR" altLang="en-US" smtClean="0"/>
              <a:t>핵심 </a:t>
            </a:r>
            <a:r>
              <a:rPr lang="ko-KR" altLang="en-US"/>
              <a:t>정리 버튼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버튼 클릭 시 핵심 정리 풀팝업 </a:t>
            </a:r>
            <a:r>
              <a:rPr lang="ko-KR" altLang="en-US" smtClean="0"/>
              <a:t>노출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FF0000"/>
                </a:solidFill>
              </a:rPr>
              <a:t>26</a:t>
            </a:r>
            <a:r>
              <a:rPr lang="ko-KR" altLang="en-US" smtClean="0"/>
              <a:t>페이지 </a:t>
            </a:r>
            <a:r>
              <a:rPr lang="ko-KR" altLang="en-US"/>
              <a:t>참고</a:t>
            </a:r>
            <a:r>
              <a:rPr lang="en-US" altLang="ko-KR"/>
              <a:t>)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1"/>
          </p:nvPr>
        </p:nvSpPr>
        <p:spPr>
          <a:xfrm>
            <a:off x="131745" y="5304411"/>
            <a:ext cx="9118182" cy="234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8" name="사각형: 둥근 모서리 13">
            <a:extLst>
              <a:ext uri="{FF2B5EF4-FFF2-40B4-BE49-F238E27FC236}">
                <a16:creationId xmlns:a16="http://schemas.microsoft.com/office/drawing/2014/main" id="{2090529F-F384-4AD5-9246-BA4D553262BF}"/>
              </a:ext>
            </a:extLst>
          </p:cNvPr>
          <p:cNvSpPr/>
          <p:nvPr/>
        </p:nvSpPr>
        <p:spPr>
          <a:xfrm>
            <a:off x="7423958" y="1316215"/>
            <a:ext cx="1271141" cy="226833"/>
          </a:xfrm>
          <a:prstGeom prst="roundRect">
            <a:avLst>
              <a:gd name="adj" fmla="val 50000"/>
            </a:avLst>
          </a:prstGeom>
          <a:solidFill>
            <a:sysClr val="window" lastClr="FFFFFF">
              <a:lumMod val="95000"/>
            </a:sysClr>
          </a:solidFill>
          <a:ln w="19050">
            <a:noFill/>
          </a:ln>
        </p:spPr>
        <p:txBody>
          <a:bodyPr rtlCol="0" anchor="ctr"/>
          <a:lstStyle/>
          <a:p>
            <a:pPr marL="14400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kern="0" spc="-50" dirty="0" smtClean="0">
                <a:solidFill>
                  <a:prstClr val="black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얼굴</a:t>
            </a:r>
            <a:r>
              <a:rPr kumimoji="0" lang="ko-KR" altLang="en-US" sz="900" i="0" u="none" strike="noStrike" kern="0" cap="none" spc="-50" normalizeH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을 </a:t>
            </a:r>
            <a:r>
              <a:rPr kumimoji="0" lang="ko-KR" altLang="en-US" sz="900" i="0" u="none" strike="noStrike" kern="0" cap="none" spc="-5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클릭</a:t>
            </a:r>
            <a:r>
              <a:rPr kumimoji="0" lang="ko-KR" altLang="en-US" sz="900" i="0" u="none" strike="noStrike" kern="0" cap="none" spc="-50" normalizeH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하세요</a:t>
            </a:r>
            <a:r>
              <a:rPr kumimoji="0" lang="en-US" altLang="ko-KR" sz="900" i="0" u="none" strike="noStrike" kern="0" cap="none" spc="-50" normalizeH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.</a:t>
            </a:r>
            <a:endParaRPr kumimoji="0" lang="ko-KR" altLang="en-US" sz="900" i="0" u="none" strike="noStrike" kern="0" cap="none" spc="-50" normalizeH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7112441" y="1280267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435632" y="1646582"/>
            <a:ext cx="8265429" cy="843467"/>
            <a:chOff x="131745" y="1394539"/>
            <a:chExt cx="8265429" cy="843467"/>
          </a:xfrm>
        </p:grpSpPr>
        <p:grpSp>
          <p:nvGrpSpPr>
            <p:cNvPr id="62" name="그룹 61"/>
            <p:cNvGrpSpPr/>
            <p:nvPr/>
          </p:nvGrpSpPr>
          <p:grpSpPr>
            <a:xfrm>
              <a:off x="131745" y="1394539"/>
              <a:ext cx="8265429" cy="843467"/>
              <a:chOff x="296416" y="1865240"/>
              <a:chExt cx="17044682" cy="682626"/>
            </a:xfrm>
          </p:grpSpPr>
          <p:sp>
            <p:nvSpPr>
              <p:cNvPr id="64" name="모서리가 둥근 직사각형 63"/>
              <p:cNvSpPr/>
              <p:nvPr/>
            </p:nvSpPr>
            <p:spPr>
              <a:xfrm>
                <a:off x="296416" y="1865240"/>
                <a:ext cx="17044682" cy="682626"/>
              </a:xfrm>
              <a:prstGeom prst="roundRect">
                <a:avLst/>
              </a:prstGeom>
              <a:solidFill>
                <a:srgbClr val="F3EE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502078" y="1978092"/>
                <a:ext cx="626504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2500" dirty="0"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</p:txBody>
          </p:sp>
        </p:grpSp>
        <p:sp>
          <p:nvSpPr>
            <p:cNvPr id="63" name="사각형: 둥근 모서리 9">
              <a:extLst>
                <a:ext uri="{FF2B5EF4-FFF2-40B4-BE49-F238E27FC236}">
                  <a16:creationId xmlns:a16="http://schemas.microsoft.com/office/drawing/2014/main" id="{AD7D0D31-466F-4E3C-8216-F5B16DEF6BFB}"/>
                </a:ext>
              </a:extLst>
            </p:cNvPr>
            <p:cNvSpPr/>
            <p:nvPr/>
          </p:nvSpPr>
          <p:spPr>
            <a:xfrm>
              <a:off x="231476" y="1539412"/>
              <a:ext cx="1479673" cy="508283"/>
            </a:xfrm>
            <a:prstGeom prst="roundRect">
              <a:avLst>
                <a:gd name="adj" fmla="val 9847"/>
              </a:avLst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2500" dirty="0">
                  <a:solidFill>
                    <a:schemeClr val="bg2">
                      <a:lumMod val="75000"/>
                    </a:schemeClr>
                  </a:solidFill>
                </a:rPr>
                <a:t>직접 쓰기</a:t>
              </a:r>
            </a:p>
          </p:txBody>
        </p:sp>
      </p:grpSp>
      <p:sp>
        <p:nvSpPr>
          <p:cNvPr id="66" name="사각형: 둥근 모서리 9">
            <a:extLst>
              <a:ext uri="{FF2B5EF4-FFF2-40B4-BE49-F238E27FC236}">
                <a16:creationId xmlns:a16="http://schemas.microsoft.com/office/drawing/2014/main" id="{AD7D0D31-466F-4E3C-8216-F5B16DEF6BFB}"/>
              </a:ext>
            </a:extLst>
          </p:cNvPr>
          <p:cNvSpPr/>
          <p:nvPr/>
        </p:nvSpPr>
        <p:spPr>
          <a:xfrm>
            <a:off x="2110682" y="1784908"/>
            <a:ext cx="4382568" cy="508283"/>
          </a:xfrm>
          <a:prstGeom prst="roundRect">
            <a:avLst>
              <a:gd name="adj" fmla="val 9847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500" dirty="0">
                <a:solidFill>
                  <a:schemeClr val="bg2">
                    <a:lumMod val="75000"/>
                  </a:schemeClr>
                </a:solidFill>
              </a:rPr>
              <a:t>직접 쓰기</a:t>
            </a: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39" b="100000" l="10000" r="100000">
                        <a14:foregroundMark x1="31250" y1="22892" x2="66250" y2="734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26236" y="1781501"/>
            <a:ext cx="526104" cy="545833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backgroundMark x1="8696" y1="73333" x2="21739" y2="97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22213" y="1800251"/>
            <a:ext cx="531676" cy="520119"/>
          </a:xfrm>
          <a:prstGeom prst="rect">
            <a:avLst/>
          </a:prstGeom>
        </p:spPr>
      </p:pic>
      <p:sp>
        <p:nvSpPr>
          <p:cNvPr id="69" name="모서리가 둥근 직사각형 68"/>
          <p:cNvSpPr/>
          <p:nvPr/>
        </p:nvSpPr>
        <p:spPr>
          <a:xfrm>
            <a:off x="6597296" y="1751144"/>
            <a:ext cx="583983" cy="5866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7285326" y="1751144"/>
            <a:ext cx="583983" cy="5866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7964954" y="1751144"/>
            <a:ext cx="583983" cy="5866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82408" y="1727564"/>
            <a:ext cx="566529" cy="624338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39" b="100000" l="10000" r="100000">
                        <a14:foregroundMark x1="31250" y1="22892" x2="66250" y2="734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05706" y="1777616"/>
            <a:ext cx="526104" cy="545833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backgroundMark x1="8696" y1="73333" x2="21739" y2="97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01683" y="1796366"/>
            <a:ext cx="531676" cy="520119"/>
          </a:xfrm>
          <a:prstGeom prst="rect">
            <a:avLst/>
          </a:prstGeom>
        </p:spPr>
      </p:pic>
      <p:grpSp>
        <p:nvGrpSpPr>
          <p:cNvPr id="84" name="그룹 83"/>
          <p:cNvGrpSpPr/>
          <p:nvPr/>
        </p:nvGrpSpPr>
        <p:grpSpPr>
          <a:xfrm>
            <a:off x="435632" y="2593096"/>
            <a:ext cx="8265429" cy="843467"/>
            <a:chOff x="131745" y="1394539"/>
            <a:chExt cx="8265429" cy="843467"/>
          </a:xfrm>
        </p:grpSpPr>
        <p:grpSp>
          <p:nvGrpSpPr>
            <p:cNvPr id="85" name="그룹 84"/>
            <p:cNvGrpSpPr/>
            <p:nvPr/>
          </p:nvGrpSpPr>
          <p:grpSpPr>
            <a:xfrm>
              <a:off x="131745" y="1394539"/>
              <a:ext cx="8265429" cy="843467"/>
              <a:chOff x="296416" y="1865240"/>
              <a:chExt cx="17044682" cy="682626"/>
            </a:xfrm>
          </p:grpSpPr>
          <p:sp>
            <p:nvSpPr>
              <p:cNvPr id="87" name="모서리가 둥근 직사각형 86"/>
              <p:cNvSpPr/>
              <p:nvPr/>
            </p:nvSpPr>
            <p:spPr>
              <a:xfrm>
                <a:off x="296416" y="1865240"/>
                <a:ext cx="17044682" cy="682626"/>
              </a:xfrm>
              <a:prstGeom prst="roundRect">
                <a:avLst/>
              </a:prstGeom>
              <a:solidFill>
                <a:srgbClr val="F3EE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502078" y="1978092"/>
                <a:ext cx="626504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2500" dirty="0"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</p:txBody>
          </p:sp>
        </p:grpSp>
        <p:sp>
          <p:nvSpPr>
            <p:cNvPr id="86" name="사각형: 둥근 모서리 9">
              <a:extLst>
                <a:ext uri="{FF2B5EF4-FFF2-40B4-BE49-F238E27FC236}">
                  <a16:creationId xmlns:a16="http://schemas.microsoft.com/office/drawing/2014/main" id="{AD7D0D31-466F-4E3C-8216-F5B16DEF6BFB}"/>
                </a:ext>
              </a:extLst>
            </p:cNvPr>
            <p:cNvSpPr/>
            <p:nvPr/>
          </p:nvSpPr>
          <p:spPr>
            <a:xfrm>
              <a:off x="231476" y="1539412"/>
              <a:ext cx="1479673" cy="508283"/>
            </a:xfrm>
            <a:prstGeom prst="roundRect">
              <a:avLst>
                <a:gd name="adj" fmla="val 9847"/>
              </a:avLst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2500" dirty="0">
                  <a:solidFill>
                    <a:schemeClr val="bg2">
                      <a:lumMod val="75000"/>
                    </a:schemeClr>
                  </a:solidFill>
                </a:rPr>
                <a:t>직접 쓰기</a:t>
              </a:r>
            </a:p>
          </p:txBody>
        </p:sp>
      </p:grpSp>
      <p:sp>
        <p:nvSpPr>
          <p:cNvPr id="89" name="사각형: 둥근 모서리 9">
            <a:extLst>
              <a:ext uri="{FF2B5EF4-FFF2-40B4-BE49-F238E27FC236}">
                <a16:creationId xmlns:a16="http://schemas.microsoft.com/office/drawing/2014/main" id="{AD7D0D31-466F-4E3C-8216-F5B16DEF6BFB}"/>
              </a:ext>
            </a:extLst>
          </p:cNvPr>
          <p:cNvSpPr/>
          <p:nvPr/>
        </p:nvSpPr>
        <p:spPr>
          <a:xfrm>
            <a:off x="2110682" y="2731422"/>
            <a:ext cx="4382568" cy="508283"/>
          </a:xfrm>
          <a:prstGeom prst="roundRect">
            <a:avLst>
              <a:gd name="adj" fmla="val 9847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500" dirty="0">
                <a:solidFill>
                  <a:schemeClr val="bg2">
                    <a:lumMod val="75000"/>
                  </a:schemeClr>
                </a:solidFill>
              </a:rPr>
              <a:t>직접 쓰기</a:t>
            </a:r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39" b="100000" l="10000" r="100000">
                        <a14:foregroundMark x1="31250" y1="22892" x2="66250" y2="734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26236" y="2728015"/>
            <a:ext cx="526104" cy="545833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backgroundMark x1="8696" y1="73333" x2="21739" y2="97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22213" y="2746765"/>
            <a:ext cx="531676" cy="520119"/>
          </a:xfrm>
          <a:prstGeom prst="rect">
            <a:avLst/>
          </a:prstGeom>
        </p:spPr>
      </p:pic>
      <p:sp>
        <p:nvSpPr>
          <p:cNvPr id="92" name="모서리가 둥근 직사각형 91"/>
          <p:cNvSpPr/>
          <p:nvPr/>
        </p:nvSpPr>
        <p:spPr>
          <a:xfrm>
            <a:off x="6597296" y="2697658"/>
            <a:ext cx="583983" cy="5866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93" name="모서리가 둥근 직사각형 92"/>
          <p:cNvSpPr/>
          <p:nvPr/>
        </p:nvSpPr>
        <p:spPr>
          <a:xfrm>
            <a:off x="7285326" y="2697658"/>
            <a:ext cx="583983" cy="5866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94" name="모서리가 둥근 직사각형 93"/>
          <p:cNvSpPr/>
          <p:nvPr/>
        </p:nvSpPr>
        <p:spPr>
          <a:xfrm>
            <a:off x="7964954" y="2697658"/>
            <a:ext cx="583983" cy="5866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82408" y="2674078"/>
            <a:ext cx="566529" cy="624338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39" b="100000" l="10000" r="100000">
                        <a14:foregroundMark x1="31250" y1="22892" x2="66250" y2="734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05706" y="2724130"/>
            <a:ext cx="526104" cy="545833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backgroundMark x1="8696" y1="73333" x2="21739" y2="97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01683" y="2742880"/>
            <a:ext cx="531676" cy="520119"/>
          </a:xfrm>
          <a:prstGeom prst="rect">
            <a:avLst/>
          </a:prstGeom>
        </p:spPr>
      </p:pic>
      <p:grpSp>
        <p:nvGrpSpPr>
          <p:cNvPr id="100" name="그룹 99"/>
          <p:cNvGrpSpPr/>
          <p:nvPr/>
        </p:nvGrpSpPr>
        <p:grpSpPr>
          <a:xfrm>
            <a:off x="435632" y="3517544"/>
            <a:ext cx="8265429" cy="1114225"/>
            <a:chOff x="296416" y="1865240"/>
            <a:chExt cx="17044682" cy="682626"/>
          </a:xfrm>
        </p:grpSpPr>
        <p:sp>
          <p:nvSpPr>
            <p:cNvPr id="102" name="모서리가 둥근 직사각형 101"/>
            <p:cNvSpPr/>
            <p:nvPr/>
          </p:nvSpPr>
          <p:spPr>
            <a:xfrm>
              <a:off x="296416" y="1865240"/>
              <a:ext cx="17044682" cy="682626"/>
            </a:xfrm>
            <a:prstGeom prst="roundRect">
              <a:avLst/>
            </a:prstGeom>
            <a:solidFill>
              <a:srgbClr val="F3EE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502078" y="1978092"/>
              <a:ext cx="626504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2500" dirty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</p:grpSp>
      <p:sp>
        <p:nvSpPr>
          <p:cNvPr id="104" name="사각형: 둥근 모서리 9">
            <a:extLst>
              <a:ext uri="{FF2B5EF4-FFF2-40B4-BE49-F238E27FC236}">
                <a16:creationId xmlns:a16="http://schemas.microsoft.com/office/drawing/2014/main" id="{AD7D0D31-466F-4E3C-8216-F5B16DEF6BFB}"/>
              </a:ext>
            </a:extLst>
          </p:cNvPr>
          <p:cNvSpPr/>
          <p:nvPr/>
        </p:nvSpPr>
        <p:spPr>
          <a:xfrm>
            <a:off x="2063031" y="3627649"/>
            <a:ext cx="6485905" cy="876784"/>
          </a:xfrm>
          <a:prstGeom prst="roundRect">
            <a:avLst>
              <a:gd name="adj" fmla="val 9847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500" dirty="0">
                <a:solidFill>
                  <a:schemeClr val="bg2">
                    <a:lumMod val="75000"/>
                  </a:schemeClr>
                </a:solidFill>
              </a:rPr>
              <a:t>직접 쓰기</a:t>
            </a:r>
          </a:p>
        </p:txBody>
      </p:sp>
      <p:sp>
        <p:nvSpPr>
          <p:cNvPr id="54" name="텍스트 개체 틀 3071">
            <a:extLst>
              <a:ext uri="{FF2B5EF4-FFF2-40B4-BE49-F238E27FC236}">
                <a16:creationId xmlns:a16="http://schemas.microsoft.com/office/drawing/2014/main" id="{E65CBB27-E64D-439A-9111-7D52528C1267}"/>
              </a:ext>
            </a:extLst>
          </p:cNvPr>
          <p:cNvSpPr txBox="1">
            <a:spLocks/>
          </p:cNvSpPr>
          <p:nvPr/>
        </p:nvSpPr>
        <p:spPr>
          <a:xfrm>
            <a:off x="460851" y="3612721"/>
            <a:ext cx="1628695" cy="92387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 defTabSz="914400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750" strike="noStrike" kern="1200" spc="-50" baseline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ko-KR" altLang="en-US" sz="250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실천</a:t>
            </a:r>
            <a:r>
              <a:rPr lang="en-US" altLang="ko-KR" sz="25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ko-KR" altLang="en-US" sz="250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소감</a:t>
            </a:r>
            <a:endParaRPr lang="en-US" altLang="ko-KR" sz="25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7AA98EB0-F051-4112-BB37-3D153EBAD954}"/>
              </a:ext>
            </a:extLst>
          </p:cNvPr>
          <p:cNvGrpSpPr/>
          <p:nvPr/>
        </p:nvGrpSpPr>
        <p:grpSpPr>
          <a:xfrm flipH="1">
            <a:off x="4050018" y="4670843"/>
            <a:ext cx="1402415" cy="320042"/>
            <a:chOff x="4915693" y="4615244"/>
            <a:chExt cx="1402415" cy="320042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24C5102E-BEAE-407C-8815-52706CD41000}"/>
                </a:ext>
              </a:extLst>
            </p:cNvPr>
            <p:cNvGrpSpPr/>
            <p:nvPr/>
          </p:nvGrpSpPr>
          <p:grpSpPr>
            <a:xfrm>
              <a:off x="5196841" y="4615244"/>
              <a:ext cx="1121267" cy="320042"/>
              <a:chOff x="2272637" y="5006256"/>
              <a:chExt cx="1121267" cy="320042"/>
            </a:xfrm>
          </p:grpSpPr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696B9B9D-ABDD-4251-A90B-25362BBB0E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6319" t="87963" r="61781" b="4606"/>
              <a:stretch/>
            </p:blipFill>
            <p:spPr>
              <a:xfrm>
                <a:off x="2272637" y="5008732"/>
                <a:ext cx="779296" cy="317566"/>
              </a:xfrm>
              <a:prstGeom prst="rect">
                <a:avLst/>
              </a:prstGeom>
            </p:spPr>
          </p:pic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C29DBB3D-C883-479D-B258-178CAC9C5C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73283" t="87905" r="21923" b="4606"/>
              <a:stretch/>
            </p:blipFill>
            <p:spPr>
              <a:xfrm>
                <a:off x="3079896" y="5006256"/>
                <a:ext cx="314008" cy="320041"/>
              </a:xfrm>
              <a:prstGeom prst="rect">
                <a:avLst/>
              </a:prstGeom>
            </p:spPr>
          </p:pic>
        </p:grpSp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C8880510-0FCE-44A3-A860-961BC3BFC9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2010" t="87905" r="73334" b="4704"/>
            <a:stretch/>
          </p:blipFill>
          <p:spPr>
            <a:xfrm>
              <a:off x="4915693" y="4619435"/>
              <a:ext cx="304932" cy="315850"/>
            </a:xfrm>
            <a:prstGeom prst="rect">
              <a:avLst/>
            </a:prstGeom>
          </p:spPr>
        </p:pic>
      </p:grpSp>
      <p:pic>
        <p:nvPicPr>
          <p:cNvPr id="77" name="그림 76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47945" y1="23485" x2="77397" y2="65909"/>
                        <a14:foregroundMark x1="41096" y1="70455" x2="76712" y2="23485"/>
                        <a14:foregroundMark x1="45205" y1="37879" x2="72603" y2="37879"/>
                        <a14:foregroundMark x1="35616" y1="26515" x2="72603" y2="32576"/>
                        <a14:foregroundMark x1="74658" y1="37879" x2="80137" y2="67424"/>
                        <a14:foregroundMark x1="82192" y1="21970" x2="82192" y2="46970"/>
                        <a14:foregroundMark x1="40411" y1="53788" x2="56849" y2="56061"/>
                        <a14:foregroundMark x1="56164" y1="63636" x2="71918" y2="62879"/>
                        <a14:foregroundMark x1="48630" y1="76515" x2="72603" y2="68939"/>
                        <a14:foregroundMark x1="31507" y1="12121" x2="60959" y2="9848"/>
                        <a14:foregroundMark x1="73288" y1="9848" x2="95890" y2="7576"/>
                        <a14:foregroundMark x1="18493" y1="20455" x2="34247" y2="9091"/>
                        <a14:foregroundMark x1="14384" y1="21970" x2="3425" y2="43939"/>
                        <a14:foregroundMark x1="5479" y1="48485" x2="13014" y2="67424"/>
                        <a14:foregroundMark x1="8219" y1="62879" x2="18493" y2="77273"/>
                        <a14:foregroundMark x1="19863" y1="79545" x2="39726" y2="840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01998" y="3786398"/>
            <a:ext cx="840823" cy="760196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961" y="4621404"/>
            <a:ext cx="997200" cy="313585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607" y="5037592"/>
            <a:ext cx="997200" cy="313585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ACEE27F6-9A3B-448D-B61B-01A313F026D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582" y="1254163"/>
            <a:ext cx="750030" cy="556474"/>
          </a:xfrm>
          <a:prstGeom prst="rect">
            <a:avLst/>
          </a:prstGeom>
        </p:spPr>
      </p:pic>
      <p:grpSp>
        <p:nvGrpSpPr>
          <p:cNvPr id="116" name="그룹 115"/>
          <p:cNvGrpSpPr/>
          <p:nvPr/>
        </p:nvGrpSpPr>
        <p:grpSpPr>
          <a:xfrm>
            <a:off x="5899321" y="5444730"/>
            <a:ext cx="3309027" cy="998786"/>
            <a:chOff x="6365475" y="2279387"/>
            <a:chExt cx="4104325" cy="998786"/>
          </a:xfrm>
        </p:grpSpPr>
        <p:grpSp>
          <p:nvGrpSpPr>
            <p:cNvPr id="117" name="그룹 116"/>
            <p:cNvGrpSpPr/>
            <p:nvPr/>
          </p:nvGrpSpPr>
          <p:grpSpPr>
            <a:xfrm>
              <a:off x="6365475" y="2279387"/>
              <a:ext cx="4104325" cy="998786"/>
              <a:chOff x="9101267" y="2823846"/>
              <a:chExt cx="3801748" cy="998786"/>
            </a:xfrm>
          </p:grpSpPr>
          <p:grpSp>
            <p:nvGrpSpPr>
              <p:cNvPr id="121" name="그룹 120"/>
              <p:cNvGrpSpPr/>
              <p:nvPr/>
            </p:nvGrpSpPr>
            <p:grpSpPr>
              <a:xfrm>
                <a:off x="9101267" y="2868398"/>
                <a:ext cx="3801746" cy="954234"/>
                <a:chOff x="4964907" y="6091378"/>
                <a:chExt cx="3801746" cy="954234"/>
              </a:xfrm>
            </p:grpSpPr>
            <p:pic>
              <p:nvPicPr>
                <p:cNvPr id="124" name="그림 123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434580" y="6091378"/>
                  <a:ext cx="201677" cy="195171"/>
                </a:xfrm>
                <a:prstGeom prst="rect">
                  <a:avLst/>
                </a:prstGeom>
              </p:spPr>
            </p:pic>
            <p:sp>
              <p:nvSpPr>
                <p:cNvPr id="125" name="TextBox 124"/>
                <p:cNvSpPr txBox="1"/>
                <p:nvPr/>
              </p:nvSpPr>
              <p:spPr>
                <a:xfrm>
                  <a:off x="4964907" y="6191113"/>
                  <a:ext cx="3801746" cy="854499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85000"/>
                    </a:schemeClr>
                  </a:solidFill>
                  <a:prstDash val="solid"/>
                </a:ln>
              </p:spPr>
              <p:txBody>
                <a:bodyPr wrap="square" lIns="36000" tIns="36000" rIns="36000" bIns="36000" rtlCol="0">
                  <a:noAutofit/>
                </a:bodyPr>
                <a:lstStyle/>
                <a:p>
                  <a:pPr algn="just">
                    <a:defRPr/>
                  </a:pPr>
                  <a:endParaRPr lang="en-US" altLang="ko-KR" sz="1200" dirty="0" smtClean="0"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  <a:p>
                  <a:pPr algn="just">
                    <a:defRPr/>
                  </a:pPr>
                  <a:r>
                    <a:rPr lang="ko-KR" altLang="en-US" sz="160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부담 없이 하루에 한 가지씩만이라도 꾸준히 실천해 봅시다</a:t>
                  </a:r>
                  <a:r>
                    <a:rPr lang="en-US" altLang="ko-KR" sz="160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.</a:t>
                  </a:r>
                  <a:endParaRPr lang="en-US" altLang="ko-KR" sz="1600" dirty="0" smtClean="0"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</p:grpSp>
          <p:sp>
            <p:nvSpPr>
              <p:cNvPr id="122" name="TextBox 121"/>
              <p:cNvSpPr txBox="1"/>
              <p:nvPr/>
            </p:nvSpPr>
            <p:spPr>
              <a:xfrm>
                <a:off x="9101269" y="3002496"/>
                <a:ext cx="3801746" cy="153888"/>
              </a:xfrm>
              <a:prstGeom prst="roundRect">
                <a:avLst>
                  <a:gd name="adj" fmla="val 0"/>
                </a:avLst>
              </a:prstGeom>
              <a:solidFill>
                <a:srgbClr val="006EE6"/>
              </a:solidFill>
            </p:spPr>
            <p:txBody>
              <a:bodyPr wrap="square" rtlCol="0">
                <a:spAutoFit/>
              </a:bodyPr>
              <a:lstStyle/>
              <a:p>
                <a:endParaRPr lang="ko-KR" altLang="en-US" sz="4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9101269" y="2823846"/>
                <a:ext cx="3801746" cy="293465"/>
              </a:xfrm>
              <a:prstGeom prst="roundRect">
                <a:avLst>
                  <a:gd name="adj" fmla="val 30608"/>
                </a:avLst>
              </a:prstGeom>
              <a:solidFill>
                <a:srgbClr val="006EE6"/>
              </a:solidFill>
            </p:spPr>
            <p:txBody>
              <a:bodyPr wrap="square" lIns="36000" tIns="36000" rIns="36000" bIns="36000" rtlCol="0">
                <a:spAutoFit/>
              </a:bodyPr>
              <a:lstStyle/>
              <a:p>
                <a:r>
                  <a:rPr lang="en-US" altLang="ko-KR" sz="1100" b="1" dirty="0" smtClean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 Tip</a:t>
                </a:r>
                <a:endParaRPr lang="ko-KR" altLang="en-US" sz="11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grpSp>
          <p:nvGrpSpPr>
            <p:cNvPr id="118" name="그룹 117"/>
            <p:cNvGrpSpPr/>
            <p:nvPr/>
          </p:nvGrpSpPr>
          <p:grpSpPr>
            <a:xfrm flipH="1">
              <a:off x="10190000" y="2378725"/>
              <a:ext cx="139023" cy="132496"/>
              <a:chOff x="11455035" y="2124511"/>
              <a:chExt cx="169492" cy="169492"/>
            </a:xfrm>
          </p:grpSpPr>
          <p:cxnSp>
            <p:nvCxnSpPr>
              <p:cNvPr id="119" name="직선 연결선 118"/>
              <p:cNvCxnSpPr/>
              <p:nvPr/>
            </p:nvCxnSpPr>
            <p:spPr>
              <a:xfrm>
                <a:off x="11455035" y="2124511"/>
                <a:ext cx="169492" cy="169492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/>
              <p:cNvCxnSpPr/>
              <p:nvPr/>
            </p:nvCxnSpPr>
            <p:spPr>
              <a:xfrm flipH="1">
                <a:off x="11455035" y="2124511"/>
                <a:ext cx="169492" cy="169492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6" name="직사각형 125"/>
          <p:cNvSpPr/>
          <p:nvPr/>
        </p:nvSpPr>
        <p:spPr>
          <a:xfrm>
            <a:off x="2110681" y="1777616"/>
            <a:ext cx="4254395" cy="5161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 spc="-1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분리수거 잘 하기</a:t>
            </a:r>
            <a:endParaRPr lang="ko-KR" altLang="en-US" sz="2500" spc="-150" dirty="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2074732" y="2748728"/>
            <a:ext cx="4254395" cy="5161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 spc="-1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가까운 거리는 걷거나 자전거 타기</a:t>
            </a:r>
            <a:endParaRPr lang="ko-KR" altLang="en-US" sz="2500" spc="-150" dirty="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440928" y="1766427"/>
            <a:ext cx="1516958" cy="5161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500" spc="-1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10</a:t>
            </a:r>
            <a:r>
              <a:rPr lang="ko-KR" altLang="en-US" sz="2500" spc="-1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월 </a:t>
            </a:r>
            <a:r>
              <a:rPr lang="en-US" altLang="ko-KR" sz="2500" spc="-1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16</a:t>
            </a:r>
            <a:r>
              <a:rPr lang="ko-KR" altLang="en-US" sz="2500" spc="-1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일</a:t>
            </a:r>
            <a:endParaRPr lang="ko-KR" altLang="en-US" sz="2500" spc="-150" dirty="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489677" y="2752832"/>
            <a:ext cx="1516958" cy="5161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500" spc="-1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10</a:t>
            </a:r>
            <a:r>
              <a:rPr lang="ko-KR" altLang="en-US" sz="2500" spc="-1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월 </a:t>
            </a:r>
            <a:r>
              <a:rPr lang="en-US" altLang="ko-KR" sz="2500" spc="-1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17</a:t>
            </a:r>
            <a:r>
              <a:rPr lang="ko-KR" altLang="en-US" sz="2500" spc="-1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일</a:t>
            </a:r>
            <a:endParaRPr lang="ko-KR" altLang="en-US" sz="2500" spc="-150" dirty="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30" name="사각형: 둥근 모서리 9">
            <a:extLst>
              <a:ext uri="{FF2B5EF4-FFF2-40B4-BE49-F238E27FC236}">
                <a16:creationId xmlns:a16="http://schemas.microsoft.com/office/drawing/2014/main" id="{AD7D0D31-466F-4E3C-8216-F5B16DEF6BFB}"/>
              </a:ext>
            </a:extLst>
          </p:cNvPr>
          <p:cNvSpPr/>
          <p:nvPr/>
        </p:nvSpPr>
        <p:spPr>
          <a:xfrm>
            <a:off x="2141905" y="3588576"/>
            <a:ext cx="4382568" cy="508283"/>
          </a:xfrm>
          <a:prstGeom prst="roundRect">
            <a:avLst>
              <a:gd name="adj" fmla="val 9847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500" dirty="0">
                <a:solidFill>
                  <a:schemeClr val="bg2">
                    <a:lumMod val="75000"/>
                  </a:schemeClr>
                </a:solidFill>
              </a:rPr>
              <a:t>직접 쓰기</a:t>
            </a:r>
          </a:p>
        </p:txBody>
      </p:sp>
      <p:sp>
        <p:nvSpPr>
          <p:cNvPr id="131" name="직사각형 130"/>
          <p:cNvSpPr/>
          <p:nvPr/>
        </p:nvSpPr>
        <p:spPr>
          <a:xfrm>
            <a:off x="2078476" y="3731425"/>
            <a:ext cx="6442981" cy="645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 spc="-1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생활 속 지구 지킴이가 되는 것이 크게 어렵지 않았고</a:t>
            </a:r>
            <a:r>
              <a:rPr lang="en-US" altLang="ko-KR" sz="2500" spc="-1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</a:t>
            </a:r>
            <a:r>
              <a:rPr lang="ko-KR" altLang="en-US" sz="2500" spc="-1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지구에 도움이 되는 느낌이 들어서 정말 뿌듯했다</a:t>
            </a:r>
            <a:r>
              <a:rPr lang="en-US" altLang="ko-KR" sz="2500" spc="-1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  <a:endParaRPr lang="ko-KR" altLang="en-US" sz="2500" spc="-150" dirty="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70" name="Picture 2" descr="D:\1_과학\1_초등 과학\3학년\1학기\2022\08_아이콘\help_icon.png">
            <a:extLst>
              <a:ext uri="{FF2B5EF4-FFF2-40B4-BE49-F238E27FC236}">
                <a16:creationId xmlns:a16="http://schemas.microsoft.com/office/drawing/2014/main" id="{089DF68E-420A-42AE-AAB0-C7FFA57C1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708" y="1354992"/>
            <a:ext cx="162685" cy="14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0466" y="4653125"/>
            <a:ext cx="3053074" cy="337759"/>
          </a:xfrm>
          <a:prstGeom prst="rect">
            <a:avLst/>
          </a:prstGeom>
        </p:spPr>
      </p:pic>
      <p:sp>
        <p:nvSpPr>
          <p:cNvPr id="99" name="타원 98"/>
          <p:cNvSpPr/>
          <p:nvPr/>
        </p:nvSpPr>
        <p:spPr>
          <a:xfrm>
            <a:off x="276163" y="4568788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101" name="타원 100"/>
          <p:cNvSpPr/>
          <p:nvPr/>
        </p:nvSpPr>
        <p:spPr>
          <a:xfrm>
            <a:off x="8037299" y="4510377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5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3806333" y="4616428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6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8125068" y="844384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107" name="타원 106"/>
          <p:cNvSpPr/>
          <p:nvPr/>
        </p:nvSpPr>
        <p:spPr>
          <a:xfrm>
            <a:off x="311328" y="1497069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8760298" y="1705971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7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8560089" y="3731425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8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0094509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226414"/>
            <a:ext cx="9353974" cy="5083243"/>
            <a:chOff x="0" y="226414"/>
            <a:chExt cx="9353974" cy="5083243"/>
          </a:xfrm>
        </p:grpSpPr>
        <p:sp>
          <p:nvSpPr>
            <p:cNvPr id="6" name="직사각형 5"/>
            <p:cNvSpPr/>
            <p:nvPr/>
          </p:nvSpPr>
          <p:spPr>
            <a:xfrm>
              <a:off x="0" y="227200"/>
              <a:ext cx="9353974" cy="4749246"/>
            </a:xfrm>
            <a:prstGeom prst="rect">
              <a:avLst/>
            </a:prstGeom>
            <a:solidFill>
              <a:srgbClr val="F6E7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양쪽 모서리가 둥근 사각형 8"/>
            <p:cNvSpPr/>
            <p:nvPr/>
          </p:nvSpPr>
          <p:spPr>
            <a:xfrm>
              <a:off x="227889" y="699937"/>
              <a:ext cx="8910057" cy="4273061"/>
            </a:xfrm>
            <a:prstGeom prst="round2SameRect">
              <a:avLst>
                <a:gd name="adj1" fmla="val 709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0320" y="226414"/>
              <a:ext cx="1701484" cy="399194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5285" y="234000"/>
              <a:ext cx="476281" cy="476281"/>
            </a:xfrm>
            <a:prstGeom prst="rect">
              <a:avLst/>
            </a:prstGeom>
          </p:spPr>
        </p:pic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0863" y="4596273"/>
              <a:ext cx="997200" cy="313585"/>
            </a:xfrm>
            <a:prstGeom prst="rect">
              <a:avLst/>
            </a:prstGeom>
          </p:spPr>
        </p:pic>
        <p:pic>
          <p:nvPicPr>
            <p:cNvPr id="83" name="그림 8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0863" y="4996072"/>
              <a:ext cx="997200" cy="313585"/>
            </a:xfrm>
            <a:prstGeom prst="rect">
              <a:avLst/>
            </a:prstGeom>
          </p:spPr>
        </p:pic>
        <p:sp>
          <p:nvSpPr>
            <p:cNvPr id="84" name="TextBox 83"/>
            <p:cNvSpPr txBox="1"/>
            <p:nvPr/>
          </p:nvSpPr>
          <p:spPr>
            <a:xfrm>
              <a:off x="3360984" y="1026153"/>
              <a:ext cx="2659703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500" spc="-150">
                  <a:solidFill>
                    <a:srgbClr val="E3C8A8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[</a:t>
              </a:r>
              <a:r>
                <a:rPr lang="ko-KR" altLang="en-US" sz="2500" spc="-150">
                  <a:solidFill>
                    <a:srgbClr val="FF660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나는 지구 지킴이</a:t>
              </a:r>
              <a:r>
                <a:rPr lang="en-US" altLang="ko-KR" sz="2500" spc="-150">
                  <a:solidFill>
                    <a:srgbClr val="E3C8A8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]</a:t>
              </a:r>
              <a:endParaRPr lang="ko-KR" altLang="en-US" sz="2500" spc="-150" dirty="0">
                <a:solidFill>
                  <a:srgbClr val="E3C8A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17" name="텍스트 개체 틀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altLang="ko-KR" dirty="0" smtClean="0">
              <a:ea typeface="+mn-ea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/>
              <a:t>카드 놀이를 하며 </a:t>
            </a:r>
            <a:r>
              <a:rPr lang="en-US" altLang="ko-KR"/>
              <a:t>'</a:t>
            </a:r>
            <a:r>
              <a:rPr lang="ko-KR" altLang="en-US"/>
              <a:t>지구 지킴이 활동</a:t>
            </a:r>
            <a:r>
              <a:rPr lang="en-US" altLang="ko-KR"/>
              <a:t>'</a:t>
            </a:r>
            <a:r>
              <a:rPr lang="ko-KR" altLang="en-US"/>
              <a:t>을 실천할 의지 다지기</a:t>
            </a:r>
          </a:p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duk_04_07_0002_301</a:t>
            </a:r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[301_</a:t>
            </a:r>
            <a:r>
              <a:rPr lang="ko-KR" altLang="en-US" dirty="0" smtClean="0">
                <a:solidFill>
                  <a:srgbClr val="FF6600"/>
                </a:solidFill>
              </a:rPr>
              <a:t>핵심 정리 </a:t>
            </a:r>
            <a:r>
              <a:rPr lang="ko-KR" altLang="en-US" dirty="0" err="1" smtClean="0">
                <a:solidFill>
                  <a:srgbClr val="FF6600"/>
                </a:solidFill>
              </a:rPr>
              <a:t>풀팝업</a:t>
            </a:r>
            <a:r>
              <a:rPr lang="en-US" altLang="ko-KR" dirty="0" smtClean="0"/>
              <a:t>]</a:t>
            </a:r>
            <a:endParaRPr lang="en-US" altLang="ko-KR" dirty="0"/>
          </a:p>
          <a:p>
            <a:r>
              <a:rPr lang="ko-KR" altLang="en-US" dirty="0"/>
              <a:t>제목 텍스트</a:t>
            </a:r>
            <a:endParaRPr lang="en-US" altLang="ko-KR" dirty="0"/>
          </a:p>
          <a:p>
            <a:r>
              <a:rPr lang="ko-KR" altLang="en-US" dirty="0" smtClean="0"/>
              <a:t>고정 텍스트 박스</a:t>
            </a:r>
            <a:endParaRPr lang="en-US" altLang="ko-KR" dirty="0" smtClean="0"/>
          </a:p>
          <a:p>
            <a:r>
              <a:rPr lang="ko-KR" altLang="en-US" dirty="0" smtClean="0"/>
              <a:t>도식</a:t>
            </a:r>
            <a:r>
              <a:rPr lang="en-US" altLang="ko-KR" dirty="0" smtClean="0"/>
              <a:t>+</a:t>
            </a:r>
            <a:r>
              <a:rPr lang="ko-KR" altLang="en-US" dirty="0" smtClean="0"/>
              <a:t> 텍스트 박스 </a:t>
            </a:r>
            <a:endParaRPr lang="en-US" altLang="ko-KR" dirty="0" smtClean="0"/>
          </a:p>
          <a:p>
            <a:r>
              <a:rPr lang="ko-KR" altLang="en-US" dirty="0" smtClean="0"/>
              <a:t>물음표 버튼 </a:t>
            </a:r>
            <a:r>
              <a:rPr lang="en-US" altLang="ko-KR" dirty="0" smtClean="0"/>
              <a:t>+ </a:t>
            </a:r>
            <a:r>
              <a:rPr lang="ko-KR" altLang="en-US" dirty="0" smtClean="0"/>
              <a:t>파란색 정답 텍스트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물음표 클릭 시 정답 텍스트 노출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err="1" smtClean="0"/>
              <a:t>재클릭</a:t>
            </a:r>
            <a:r>
              <a:rPr lang="ko-KR" altLang="en-US" dirty="0" smtClean="0"/>
              <a:t> 시 원복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5.  </a:t>
            </a:r>
            <a:r>
              <a:rPr lang="ko-KR" altLang="en-US" dirty="0" smtClean="0"/>
              <a:t>정답 </a:t>
            </a:r>
            <a:r>
              <a:rPr lang="ko-KR" altLang="en-US" dirty="0"/>
              <a:t>확인</a:t>
            </a:r>
            <a:r>
              <a:rPr lang="en-US" altLang="ko-KR" dirty="0"/>
              <a:t>/</a:t>
            </a:r>
            <a:r>
              <a:rPr lang="ko-KR" altLang="en-US" dirty="0"/>
              <a:t>정답 가리기 버튼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정답 확인 버튼 클릭 시 정답 텍스트 노출</a:t>
            </a:r>
            <a:r>
              <a:rPr lang="en-US" altLang="ko-KR" dirty="0"/>
              <a:t>+</a:t>
            </a:r>
            <a:r>
              <a:rPr lang="ko-KR" altLang="en-US" dirty="0"/>
              <a:t>정답 가리기 버튼으로 </a:t>
            </a:r>
            <a:r>
              <a:rPr lang="ko-KR" altLang="en-US" dirty="0" err="1"/>
              <a:t>토글됨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정답 가리기 버튼 클릭 시 정답 텍스트 사라짐</a:t>
            </a:r>
            <a:r>
              <a:rPr lang="en-US" altLang="ko-KR" dirty="0"/>
              <a:t>+</a:t>
            </a:r>
            <a:r>
              <a:rPr lang="ko-KR" altLang="en-US" dirty="0"/>
              <a:t>정답 확인 버튼으로 </a:t>
            </a:r>
            <a:r>
              <a:rPr lang="ko-KR" altLang="en-US" dirty="0" err="1"/>
              <a:t>토글됨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6. </a:t>
            </a:r>
            <a:r>
              <a:rPr lang="en-US" altLang="ko-KR" dirty="0"/>
              <a:t>X</a:t>
            </a:r>
            <a:r>
              <a:rPr lang="ko-KR" altLang="en-US" dirty="0"/>
              <a:t>버튼 클릭 시 이전 </a:t>
            </a:r>
            <a:r>
              <a:rPr lang="ko-KR" altLang="en-US"/>
              <a:t>슬라이드 </a:t>
            </a:r>
            <a:r>
              <a:rPr lang="en-US" altLang="ko-KR" smtClean="0">
                <a:solidFill>
                  <a:srgbClr val="FF0000"/>
                </a:solidFill>
              </a:rPr>
              <a:t>25 </a:t>
            </a:r>
            <a:r>
              <a:rPr lang="ko-KR" altLang="en-US" smtClean="0"/>
              <a:t>페이지로 </a:t>
            </a:r>
            <a:r>
              <a:rPr lang="ko-KR" altLang="en-US" dirty="0"/>
              <a:t>이동</a:t>
            </a:r>
            <a:endParaRPr lang="en-US" altLang="ko-KR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711334" y="1535793"/>
            <a:ext cx="8003080" cy="2960340"/>
            <a:chOff x="850792" y="1635933"/>
            <a:chExt cx="7638849" cy="2960340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68094" y="2102056"/>
              <a:ext cx="731381" cy="458906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V="1">
              <a:off x="3384097" y="3641125"/>
              <a:ext cx="731381" cy="458906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 flipV="1">
              <a:off x="5244135" y="3636632"/>
              <a:ext cx="731381" cy="458906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5252616" y="2099056"/>
              <a:ext cx="731381" cy="458906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3542424" y="2539402"/>
              <a:ext cx="2274766" cy="1134391"/>
            </a:xfrm>
            <a:prstGeom prst="roundRect">
              <a:avLst>
                <a:gd name="adj" fmla="val 7018"/>
              </a:avLst>
            </a:prstGeom>
            <a:solidFill>
              <a:schemeClr val="bg1"/>
            </a:solidFill>
            <a:ln w="19050">
              <a:solidFill>
                <a:srgbClr val="EFCF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spc="-150" smtClean="0">
                  <a:solidFill>
                    <a:schemeClr val="tx1"/>
                  </a:solidFill>
                  <a:latin typeface="+mn-ea"/>
                </a:rPr>
                <a:t>지구 </a:t>
              </a:r>
              <a:r>
                <a:rPr lang="ko-KR" altLang="en-US" sz="2500" spc="-150">
                  <a:solidFill>
                    <a:schemeClr val="tx1"/>
                  </a:solidFill>
                  <a:latin typeface="+mn-ea"/>
                </a:rPr>
                <a:t>환경 위기를 이겨낼 </a:t>
              </a:r>
              <a:r>
                <a:rPr lang="ko-KR" altLang="en-US" sz="2500" spc="-150" smtClean="0">
                  <a:solidFill>
                    <a:schemeClr val="tx1"/>
                  </a:solidFill>
                  <a:latin typeface="+mn-ea"/>
                </a:rPr>
                <a:t>방법</a:t>
              </a:r>
              <a:endParaRPr lang="ko-KR" altLang="en-US" sz="2500" spc="-15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850792" y="3419074"/>
              <a:ext cx="2469046" cy="1177199"/>
            </a:xfrm>
            <a:prstGeom prst="roundRect">
              <a:avLst>
                <a:gd name="adj" fmla="val 7018"/>
              </a:avLst>
            </a:prstGeom>
            <a:solidFill>
              <a:srgbClr val="E7F4F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spc="-150" dirty="0">
                  <a:solidFill>
                    <a:srgbClr val="006EE6"/>
                  </a:solidFill>
                  <a:latin typeface="+mn-ea"/>
                </a:rPr>
                <a:t>엘리베이터 대신</a:t>
              </a:r>
              <a:endParaRPr lang="en-US" altLang="ko-KR" sz="2500" spc="-150" dirty="0">
                <a:solidFill>
                  <a:srgbClr val="006EE6"/>
                </a:solidFill>
                <a:latin typeface="+mn-ea"/>
              </a:endParaRPr>
            </a:p>
            <a:p>
              <a:pPr algn="ctr"/>
              <a:r>
                <a:rPr lang="ko-KR" altLang="en-US" sz="2500" spc="-150" dirty="0">
                  <a:solidFill>
                    <a:srgbClr val="006EE6"/>
                  </a:solidFill>
                  <a:latin typeface="+mn-ea"/>
                </a:rPr>
                <a:t>계단 이용하기</a:t>
              </a: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862450" y="1635934"/>
              <a:ext cx="2469046" cy="1177199"/>
            </a:xfrm>
            <a:prstGeom prst="roundRect">
              <a:avLst>
                <a:gd name="adj" fmla="val 7018"/>
              </a:avLst>
            </a:prstGeom>
            <a:solidFill>
              <a:srgbClr val="FFDBD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spc="-150" dirty="0" smtClean="0">
                  <a:solidFill>
                    <a:srgbClr val="006EE6"/>
                  </a:solidFill>
                  <a:latin typeface="+mn-ea"/>
                </a:rPr>
                <a:t>양치질할 </a:t>
              </a:r>
              <a:r>
                <a:rPr lang="ko-KR" altLang="en-US" sz="2500" spc="-150" dirty="0">
                  <a:solidFill>
                    <a:srgbClr val="006EE6"/>
                  </a:solidFill>
                  <a:latin typeface="+mn-ea"/>
                </a:rPr>
                <a:t>때 </a:t>
              </a:r>
              <a:endParaRPr lang="en-US" altLang="ko-KR" sz="2500" spc="-150" dirty="0">
                <a:solidFill>
                  <a:srgbClr val="006EE6"/>
                </a:solidFill>
                <a:latin typeface="+mn-ea"/>
              </a:endParaRPr>
            </a:p>
            <a:p>
              <a:pPr algn="ctr"/>
              <a:r>
                <a:rPr lang="ko-KR" altLang="en-US" sz="2500" spc="-150" dirty="0">
                  <a:solidFill>
                    <a:srgbClr val="006EE6"/>
                  </a:solidFill>
                  <a:latin typeface="+mn-ea"/>
                </a:rPr>
                <a:t>컵을 사용하기</a:t>
              </a: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6020595" y="1635933"/>
              <a:ext cx="2469046" cy="1177199"/>
            </a:xfrm>
            <a:prstGeom prst="roundRect">
              <a:avLst>
                <a:gd name="adj" fmla="val 7018"/>
              </a:avLst>
            </a:prstGeom>
            <a:solidFill>
              <a:srgbClr val="F2F7C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spc="-150" dirty="0" smtClean="0">
                  <a:solidFill>
                    <a:srgbClr val="006EE6"/>
                  </a:solidFill>
                  <a:latin typeface="+mn-ea"/>
                </a:rPr>
                <a:t>급식 </a:t>
              </a:r>
              <a:r>
                <a:rPr lang="ko-KR" altLang="en-US" sz="2500" spc="-150" dirty="0">
                  <a:solidFill>
                    <a:srgbClr val="006EE6"/>
                  </a:solidFill>
                  <a:latin typeface="+mn-ea"/>
                </a:rPr>
                <a:t>먹을 때</a:t>
              </a:r>
              <a:endParaRPr lang="en-US" altLang="ko-KR" sz="2500" spc="-150" dirty="0">
                <a:solidFill>
                  <a:srgbClr val="006EE6"/>
                </a:solidFill>
                <a:latin typeface="+mn-ea"/>
              </a:endParaRPr>
            </a:p>
            <a:p>
              <a:pPr algn="ctr"/>
              <a:r>
                <a:rPr lang="ko-KR" altLang="en-US" sz="2500" spc="-150" dirty="0" smtClean="0">
                  <a:solidFill>
                    <a:srgbClr val="006EE6"/>
                  </a:solidFill>
                  <a:latin typeface="+mn-ea"/>
                </a:rPr>
                <a:t>음식을 </a:t>
              </a:r>
              <a:r>
                <a:rPr lang="ko-KR" altLang="en-US" sz="2500" spc="-150" dirty="0">
                  <a:solidFill>
                    <a:srgbClr val="006EE6"/>
                  </a:solidFill>
                  <a:latin typeface="+mn-ea"/>
                </a:rPr>
                <a:t>남기지 않기</a:t>
              </a:r>
              <a:endParaRPr lang="en-US" altLang="ko-KR" sz="2500" spc="-150" dirty="0">
                <a:solidFill>
                  <a:srgbClr val="006EE6"/>
                </a:solidFill>
                <a:latin typeface="+mn-ea"/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6015303" y="3419074"/>
              <a:ext cx="2469047" cy="1177199"/>
            </a:xfrm>
            <a:prstGeom prst="roundRect">
              <a:avLst>
                <a:gd name="adj" fmla="val 7018"/>
              </a:avLst>
            </a:prstGeom>
            <a:solidFill>
              <a:srgbClr val="E9E0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spc="-150" dirty="0" smtClean="0">
                  <a:solidFill>
                    <a:srgbClr val="006EE6"/>
                  </a:solidFill>
                  <a:latin typeface="+mn-ea"/>
                </a:rPr>
                <a:t>재활용 쓰레기를</a:t>
              </a:r>
              <a:endParaRPr lang="en-US" altLang="ko-KR" sz="2500" spc="-150" dirty="0" smtClean="0">
                <a:solidFill>
                  <a:srgbClr val="006EE6"/>
                </a:solidFill>
                <a:latin typeface="+mn-ea"/>
              </a:endParaRPr>
            </a:p>
            <a:p>
              <a:pPr algn="ctr"/>
              <a:r>
                <a:rPr lang="ko-KR" altLang="en-US" sz="2500" spc="-150" dirty="0" smtClean="0">
                  <a:solidFill>
                    <a:srgbClr val="006EE6"/>
                  </a:solidFill>
                  <a:latin typeface="+mn-ea"/>
                </a:rPr>
                <a:t>분리배출하기</a:t>
              </a:r>
              <a:endParaRPr lang="ko-KR" altLang="en-US" sz="2500" spc="-150" dirty="0">
                <a:solidFill>
                  <a:srgbClr val="006EE6"/>
                </a:solidFill>
                <a:latin typeface="+mn-ea"/>
              </a:endParaRPr>
            </a:p>
          </p:txBody>
        </p:sp>
      </p:grpSp>
      <p:sp>
        <p:nvSpPr>
          <p:cNvPr id="30" name="타원 29"/>
          <p:cNvSpPr/>
          <p:nvPr/>
        </p:nvSpPr>
        <p:spPr>
          <a:xfrm>
            <a:off x="3252926" y="876927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3319838" y="2833780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584814" y="289308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6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7709640" y="4623465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5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1003461" y="1130313"/>
            <a:ext cx="2041892" cy="402033"/>
          </a:xfrm>
          <a:prstGeom prst="roundRect">
            <a:avLst/>
          </a:prstGeom>
          <a:noFill/>
          <a:ln w="28575">
            <a:solidFill>
              <a:srgbClr val="FFC4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ko-KR" altLang="en-US" sz="2500" spc="-150" smtClean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물 아껴 쓰기</a:t>
            </a:r>
            <a:endParaRPr lang="ko-KR" altLang="en-US" sz="2500" spc="-150" dirty="0">
              <a:solidFill>
                <a:schemeClr val="tx1">
                  <a:lumMod val="50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128745" y="1116504"/>
            <a:ext cx="2585826" cy="41584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DE3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ko-KR" altLang="en-US" sz="2500" spc="-300" smtClean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음식물 쓰레기 줄이기</a:t>
            </a:r>
            <a:endParaRPr lang="ko-KR" altLang="en-US" sz="2500" spc="-300" dirty="0">
              <a:solidFill>
                <a:schemeClr val="tx1">
                  <a:lumMod val="50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983775" y="2915279"/>
            <a:ext cx="2041892" cy="39781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A8D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ko-KR" altLang="en-US" sz="2500" spc="-150" smtClean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에너지 아끼기</a:t>
            </a:r>
            <a:endParaRPr lang="ko-KR" altLang="en-US" sz="2500" spc="-150" dirty="0">
              <a:solidFill>
                <a:schemeClr val="tx1">
                  <a:lumMod val="50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6240814" y="2902212"/>
            <a:ext cx="2349337" cy="40690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CABE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ko-KR" altLang="en-US" sz="2500" spc="-150" smtClean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자원 재활용 하기</a:t>
            </a:r>
            <a:endParaRPr lang="ko-KR" altLang="en-US" sz="2500" spc="-150" dirty="0">
              <a:solidFill>
                <a:schemeClr val="tx1">
                  <a:lumMod val="50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30277" y="1893296"/>
            <a:ext cx="388259" cy="335073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07770" y="3725779"/>
            <a:ext cx="388259" cy="335073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206161" y="3751152"/>
            <a:ext cx="388259" cy="335073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262885" y="1898025"/>
            <a:ext cx="388259" cy="335073"/>
          </a:xfrm>
          <a:prstGeom prst="rect">
            <a:avLst/>
          </a:prstGeom>
        </p:spPr>
      </p:pic>
      <p:sp>
        <p:nvSpPr>
          <p:cNvPr id="42" name="타원 41"/>
          <p:cNvSpPr/>
          <p:nvPr/>
        </p:nvSpPr>
        <p:spPr>
          <a:xfrm>
            <a:off x="950126" y="961945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81734" y="1540192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71197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기후 위기가 무엇인지 알아봅시다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smtClean="0">
                <a:solidFill>
                  <a:srgbClr val="FF6600"/>
                </a:solidFill>
              </a:rPr>
              <a:t>물음</a:t>
            </a:r>
            <a:r>
              <a:rPr lang="en-US" altLang="ko-KR" smtClean="0"/>
              <a:t>/</a:t>
            </a:r>
            <a:r>
              <a:rPr lang="ko-KR" altLang="en-US" dirty="0" smtClean="0"/>
              <a:t>영상</a:t>
            </a:r>
            <a:endParaRPr lang="ko-KR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smtClean="0"/>
              <a:t>기후 위기의 뜻과 심각성 알기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smtClean="0"/>
              <a:t>duk_04_07_0002_101</a:t>
            </a:r>
            <a:endParaRPr lang="ko-KR" altLang="en-US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[101_</a:t>
            </a:r>
            <a:r>
              <a:rPr lang="ko-KR" altLang="en-US" dirty="0" smtClean="0"/>
              <a:t>실천 </a:t>
            </a:r>
            <a:r>
              <a:rPr lang="ko-KR" altLang="en-US" smtClean="0"/>
              <a:t>똑똑</a:t>
            </a:r>
            <a:r>
              <a:rPr lang="en-US" altLang="ko-KR" smtClean="0"/>
              <a:t>_</a:t>
            </a:r>
            <a:r>
              <a:rPr lang="ko-KR" altLang="en-US" smtClean="0">
                <a:solidFill>
                  <a:srgbClr val="FF6600"/>
                </a:solidFill>
              </a:rPr>
              <a:t>물음</a:t>
            </a:r>
            <a:r>
              <a:rPr lang="en-US" altLang="ko-KR" smtClean="0">
                <a:solidFill>
                  <a:srgbClr val="FF6600"/>
                </a:solidFill>
              </a:rPr>
              <a:t>_</a:t>
            </a:r>
            <a:r>
              <a:rPr lang="ko-KR" altLang="en-US" dirty="0" err="1" smtClean="0">
                <a:solidFill>
                  <a:srgbClr val="FF6600"/>
                </a:solidFill>
              </a:rPr>
              <a:t>이너탭</a:t>
            </a:r>
            <a:r>
              <a:rPr lang="ko-KR" altLang="en-US" dirty="0" smtClean="0">
                <a:solidFill>
                  <a:srgbClr val="FF6600"/>
                </a:solidFill>
              </a:rPr>
              <a:t> </a:t>
            </a:r>
            <a:r>
              <a:rPr lang="en-US" altLang="ko-KR" dirty="0" smtClean="0">
                <a:solidFill>
                  <a:srgbClr val="FF6600"/>
                </a:solidFill>
              </a:rPr>
              <a:t>1</a:t>
            </a:r>
            <a:r>
              <a:rPr lang="en-US" altLang="ko-KR" dirty="0" smtClean="0"/>
              <a:t>]</a:t>
            </a:r>
          </a:p>
          <a:p>
            <a:r>
              <a:rPr lang="ko-KR" altLang="en-US" dirty="0"/>
              <a:t>탭 </a:t>
            </a:r>
            <a:r>
              <a:rPr lang="en-US" altLang="ko-KR" dirty="0"/>
              <a:t>2</a:t>
            </a:r>
            <a:r>
              <a:rPr lang="ko-KR" altLang="en-US" dirty="0" smtClean="0"/>
              <a:t>개</a:t>
            </a:r>
            <a:endParaRPr lang="en-US" altLang="ko-KR" dirty="0"/>
          </a:p>
          <a:p>
            <a:r>
              <a:rPr lang="ko-KR" altLang="en-US" dirty="0" smtClean="0"/>
              <a:t>삽화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분홍색 메모지</a:t>
            </a:r>
            <a:endParaRPr lang="en-US" altLang="ko-KR" dirty="0"/>
          </a:p>
          <a:p>
            <a:r>
              <a:rPr lang="ko-KR" altLang="en-US" dirty="0" smtClean="0"/>
              <a:t>노란색 사각형 도형 </a:t>
            </a:r>
            <a:r>
              <a:rPr lang="en-US" altLang="ko-KR" dirty="0" smtClean="0"/>
              <a:t>+</a:t>
            </a:r>
            <a:r>
              <a:rPr lang="ko-KR" altLang="en-US" dirty="0" smtClean="0"/>
              <a:t>고정 텍스트 </a:t>
            </a:r>
            <a:endParaRPr lang="en-US" altLang="ko-KR" dirty="0" smtClean="0"/>
          </a:p>
          <a:p>
            <a:pPr>
              <a:buAutoNum type="arabicPeriod" startAt="4"/>
            </a:pPr>
            <a:r>
              <a:rPr lang="ko-KR" altLang="en-US" dirty="0" smtClean="0"/>
              <a:t>흰색 내지 </a:t>
            </a:r>
            <a:r>
              <a:rPr lang="en-US" altLang="ko-KR" dirty="0" smtClean="0"/>
              <a:t>+ </a:t>
            </a:r>
            <a:r>
              <a:rPr lang="ko-KR" altLang="en-US" dirty="0" smtClean="0"/>
              <a:t>고정 텍스트</a:t>
            </a:r>
            <a:endParaRPr lang="en-US" altLang="ko-KR" dirty="0"/>
          </a:p>
          <a:p>
            <a:pPr>
              <a:buAutoNum type="arabicPeriod" startAt="4"/>
            </a:pPr>
            <a:r>
              <a:rPr lang="ko-KR" altLang="en-US" dirty="0" err="1" smtClean="0"/>
              <a:t>이너탭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</a:t>
            </a:r>
            <a:endParaRPr lang="en-US" altLang="ko-KR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ko-KR" altLang="en-US"/>
              <a:t>분홍색 </a:t>
            </a:r>
            <a:r>
              <a:rPr lang="ko-KR" altLang="en-US" smtClean="0"/>
              <a:t>메모지</a:t>
            </a:r>
            <a:r>
              <a:rPr lang="en-US" altLang="ko-KR" smtClean="0"/>
              <a:t>.png</a:t>
            </a:r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90" b="23900"/>
          <a:stretch/>
        </p:blipFill>
        <p:spPr>
          <a:xfrm>
            <a:off x="470542" y="912466"/>
            <a:ext cx="8440588" cy="3696065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824546" y="1814835"/>
            <a:ext cx="7888502" cy="2307440"/>
          </a:xfrm>
          <a:prstGeom prst="roundRect">
            <a:avLst>
              <a:gd name="adj" fmla="val 69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2500" spc="-150" dirty="0">
              <a:solidFill>
                <a:srgbClr val="007DDA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24545" y="1911780"/>
            <a:ext cx="7804111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0"/>
            <a:r>
              <a:rPr lang="ko-KR" altLang="en-US" sz="2500" spc="-150" dirty="0" smtClean="0"/>
              <a:t>   기후란 일정한 지역에서 여러 해에 걸쳐 나타나는 기온</a:t>
            </a:r>
            <a:r>
              <a:rPr lang="en-US" altLang="ko-KR" sz="2500" spc="-150" dirty="0" smtClean="0"/>
              <a:t>,  </a:t>
            </a:r>
            <a:r>
              <a:rPr lang="ko-KR" altLang="en-US" sz="2500" spc="-150" dirty="0" smtClean="0"/>
              <a:t>비</a:t>
            </a:r>
            <a:r>
              <a:rPr lang="en-US" altLang="ko-KR" sz="2500" spc="-150" dirty="0" smtClean="0"/>
              <a:t>,  </a:t>
            </a:r>
            <a:r>
              <a:rPr lang="ko-KR" altLang="en-US" sz="2500" spc="-150" dirty="0" smtClean="0"/>
              <a:t>눈</a:t>
            </a:r>
            <a:r>
              <a:rPr lang="en-US" altLang="ko-KR" sz="2500" spc="-150" dirty="0" smtClean="0"/>
              <a:t>,  </a:t>
            </a:r>
            <a:r>
              <a:rPr lang="ko-KR" altLang="en-US" sz="2500" spc="-150" dirty="0" smtClean="0"/>
              <a:t>바람의 평균 상태를 말합니다</a:t>
            </a:r>
            <a:r>
              <a:rPr lang="en-US" altLang="ko-KR" sz="2500" spc="-150" dirty="0" smtClean="0"/>
              <a:t>. </a:t>
            </a:r>
            <a:r>
              <a:rPr lang="ko-KR" altLang="en-US" sz="2500" spc="-150" dirty="0" smtClean="0"/>
              <a:t>그리고 기후 위기 또는 기후 변화란 지구 온난화처럼 지구의 평균 기온이 점차 올라 지구의 기후가 일정한 범위에서 벗어나 급격하게 변화해 지구 환경에 위험이 증가하는 현상을 말합니다</a:t>
            </a:r>
            <a:r>
              <a:rPr lang="en-US" altLang="ko-KR" sz="2500" spc="-150" dirty="0" smtClean="0"/>
              <a:t>. </a:t>
            </a:r>
            <a:r>
              <a:rPr lang="ko-KR" altLang="en-US" sz="2500" spc="-150" dirty="0" smtClean="0"/>
              <a:t> </a:t>
            </a:r>
            <a:endParaRPr lang="ko-KR" altLang="en-US" sz="2500" spc="-150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848728" y="1176620"/>
            <a:ext cx="4966864" cy="453508"/>
          </a:xfrm>
          <a:prstGeom prst="roundRect">
            <a:avLst>
              <a:gd name="adj" fmla="val 6948"/>
            </a:avLst>
          </a:prstGeom>
          <a:solidFill>
            <a:srgbClr val="FF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2500" spc="-150" dirty="0">
              <a:solidFill>
                <a:srgbClr val="007DDA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24545" y="1176340"/>
            <a:ext cx="50950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500" spc="-150" smtClean="0"/>
              <a:t>기후</a:t>
            </a:r>
            <a:r>
              <a:rPr lang="en-US" altLang="ko-KR" sz="2500" spc="-150" smtClean="0"/>
              <a:t> </a:t>
            </a:r>
            <a:r>
              <a:rPr lang="ko-KR" altLang="en-US" sz="2500" spc="-150" smtClean="0"/>
              <a:t>위기 또는 기후 변화란 무엇일까요</a:t>
            </a:r>
            <a:r>
              <a:rPr lang="en-US" altLang="ko-KR" sz="2500" spc="-150" smtClean="0"/>
              <a:t>?</a:t>
            </a:r>
            <a:endParaRPr lang="ko-KR" altLang="en-US" sz="2500" spc="100" dirty="0"/>
          </a:p>
        </p:txBody>
      </p:sp>
      <p:sp>
        <p:nvSpPr>
          <p:cNvPr id="21" name="타원 20"/>
          <p:cNvSpPr/>
          <p:nvPr/>
        </p:nvSpPr>
        <p:spPr>
          <a:xfrm>
            <a:off x="8404076" y="585978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38506" y="1046740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44385" y="1252800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764172" y="1770046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AA98EB0-F051-4112-BB37-3D153EBAD954}"/>
              </a:ext>
            </a:extLst>
          </p:cNvPr>
          <p:cNvGrpSpPr/>
          <p:nvPr/>
        </p:nvGrpSpPr>
        <p:grpSpPr>
          <a:xfrm>
            <a:off x="3989628" y="4580451"/>
            <a:ext cx="1402415" cy="320042"/>
            <a:chOff x="4915693" y="4615244"/>
            <a:chExt cx="1402415" cy="320042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4C5102E-BEAE-407C-8815-52706CD41000}"/>
                </a:ext>
              </a:extLst>
            </p:cNvPr>
            <p:cNvGrpSpPr/>
            <p:nvPr/>
          </p:nvGrpSpPr>
          <p:grpSpPr>
            <a:xfrm>
              <a:off x="5196841" y="4615244"/>
              <a:ext cx="1121267" cy="320042"/>
              <a:chOff x="2272637" y="5006256"/>
              <a:chExt cx="1121267" cy="320042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696B9B9D-ABDD-4251-A90B-25362BBB0E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6319" t="87963" r="61781" b="4606"/>
              <a:stretch/>
            </p:blipFill>
            <p:spPr>
              <a:xfrm>
                <a:off x="2272637" y="5008732"/>
                <a:ext cx="779296" cy="317566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C29DBB3D-C883-479D-B258-178CAC9C5C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3283" t="87905" r="21923" b="4606"/>
              <a:stretch/>
            </p:blipFill>
            <p:spPr>
              <a:xfrm>
                <a:off x="3079896" y="5006256"/>
                <a:ext cx="314008" cy="320041"/>
              </a:xfrm>
              <a:prstGeom prst="rect">
                <a:avLst/>
              </a:prstGeom>
            </p:spPr>
          </p:pic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C8880510-0FCE-44A3-A860-961BC3BFC9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010" t="87905" r="73334" b="4704"/>
            <a:stretch/>
          </p:blipFill>
          <p:spPr>
            <a:xfrm>
              <a:off x="4915693" y="4619435"/>
              <a:ext cx="304932" cy="315850"/>
            </a:xfrm>
            <a:prstGeom prst="rect">
              <a:avLst/>
            </a:prstGeom>
          </p:spPr>
        </p:pic>
      </p:grpSp>
      <p:sp>
        <p:nvSpPr>
          <p:cNvPr id="38" name="타원 37"/>
          <p:cNvSpPr/>
          <p:nvPr/>
        </p:nvSpPr>
        <p:spPr>
          <a:xfrm>
            <a:off x="3808005" y="4608531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5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08364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기후 위기가 무엇인지 알아봅시다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smtClean="0">
                <a:solidFill>
                  <a:srgbClr val="FF6600"/>
                </a:solidFill>
              </a:rPr>
              <a:t>물음</a:t>
            </a:r>
            <a:r>
              <a:rPr lang="en-US" altLang="ko-KR" smtClean="0"/>
              <a:t>/</a:t>
            </a:r>
            <a:r>
              <a:rPr lang="ko-KR" altLang="en-US" dirty="0" smtClean="0"/>
              <a:t>영상</a:t>
            </a:r>
            <a:endParaRPr lang="ko-KR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smtClean="0"/>
              <a:t>기후 위기의 뜻과 심각성 알기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smtClean="0"/>
              <a:t>duk_04_07_0002_101</a:t>
            </a:r>
            <a:endParaRPr lang="ko-KR" altLang="en-US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[101_</a:t>
            </a:r>
            <a:r>
              <a:rPr lang="ko-KR" altLang="en-US" dirty="0"/>
              <a:t>실천 </a:t>
            </a:r>
            <a:r>
              <a:rPr lang="ko-KR" altLang="en-US"/>
              <a:t>똑똑</a:t>
            </a:r>
            <a:r>
              <a:rPr lang="en-US" altLang="ko-KR" smtClean="0"/>
              <a:t>_</a:t>
            </a:r>
            <a:r>
              <a:rPr lang="ko-KR" altLang="en-US" smtClean="0">
                <a:solidFill>
                  <a:srgbClr val="FF6600"/>
                </a:solidFill>
              </a:rPr>
              <a:t>물음</a:t>
            </a:r>
            <a:r>
              <a:rPr lang="en-US" altLang="ko-KR" smtClean="0">
                <a:solidFill>
                  <a:srgbClr val="FF6600"/>
                </a:solidFill>
              </a:rPr>
              <a:t>_</a:t>
            </a:r>
            <a:r>
              <a:rPr lang="ko-KR" altLang="en-US" dirty="0" err="1" smtClean="0">
                <a:solidFill>
                  <a:srgbClr val="FF6600"/>
                </a:solidFill>
              </a:rPr>
              <a:t>이너탭</a:t>
            </a:r>
            <a:r>
              <a:rPr lang="ko-KR" altLang="en-US" dirty="0" smtClean="0">
                <a:solidFill>
                  <a:srgbClr val="FF6600"/>
                </a:solidFill>
              </a:rPr>
              <a:t> </a:t>
            </a:r>
            <a:r>
              <a:rPr lang="en-US" altLang="ko-KR" dirty="0" smtClean="0">
                <a:solidFill>
                  <a:srgbClr val="FF6600"/>
                </a:solidFill>
              </a:rPr>
              <a:t>2</a:t>
            </a:r>
            <a:r>
              <a:rPr lang="en-US" altLang="ko-KR" dirty="0" smtClean="0"/>
              <a:t>]</a:t>
            </a:r>
            <a:endParaRPr lang="en-US" altLang="ko-KR" dirty="0"/>
          </a:p>
          <a:p>
            <a:r>
              <a:rPr lang="ko-KR" altLang="en-US" dirty="0"/>
              <a:t>탭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</a:t>
            </a:r>
            <a:endParaRPr lang="en-US" altLang="ko-KR" dirty="0"/>
          </a:p>
          <a:p>
            <a:r>
              <a:rPr lang="ko-KR" altLang="en-US" smtClean="0"/>
              <a:t>블릿</a:t>
            </a:r>
            <a:r>
              <a:rPr lang="en-US" altLang="ko-KR" smtClean="0"/>
              <a:t>+ </a:t>
            </a:r>
            <a:r>
              <a:rPr lang="ko-KR" altLang="en-US" dirty="0"/>
              <a:t>고정 텍스트 </a:t>
            </a:r>
            <a:endParaRPr lang="en-US" altLang="ko-KR" dirty="0"/>
          </a:p>
          <a:p>
            <a:r>
              <a:rPr lang="ko-KR" altLang="en-US" dirty="0"/>
              <a:t>하늘색 텍스트 박스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- </a:t>
            </a:r>
            <a:r>
              <a:rPr lang="ko-KR" altLang="en-US" dirty="0"/>
              <a:t>직접 쓰기 가능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4.  </a:t>
            </a:r>
            <a:r>
              <a:rPr lang="ko-KR" altLang="en-US" dirty="0"/>
              <a:t>예 </a:t>
            </a:r>
            <a:r>
              <a:rPr lang="ko-KR" altLang="en-US" dirty="0" smtClean="0"/>
              <a:t>보기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직접 </a:t>
            </a:r>
            <a:r>
              <a:rPr lang="ko-KR" altLang="en-US" dirty="0"/>
              <a:t>쓰기 버튼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예 보기 버튼 클릭 시</a:t>
            </a:r>
            <a:r>
              <a:rPr lang="en-US" altLang="ko-KR" dirty="0"/>
              <a:t>, </a:t>
            </a:r>
            <a:r>
              <a:rPr lang="ko-KR" altLang="en-US" dirty="0"/>
              <a:t>파란색 예시 텍스트 노출</a:t>
            </a:r>
            <a:r>
              <a:rPr lang="en-US" altLang="ko-KR" dirty="0"/>
              <a:t>+</a:t>
            </a:r>
            <a:r>
              <a:rPr lang="ko-KR" altLang="en-US" dirty="0"/>
              <a:t>직접 쓰기 버튼으로 </a:t>
            </a:r>
            <a:r>
              <a:rPr lang="ko-KR" altLang="en-US" dirty="0" err="1" smtClean="0"/>
              <a:t>토글됨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직접 쓰기 버튼 클릭 시</a:t>
            </a:r>
            <a:r>
              <a:rPr lang="en-US" altLang="ko-KR" dirty="0"/>
              <a:t>, </a:t>
            </a:r>
            <a:r>
              <a:rPr lang="ko-KR" altLang="en-US" dirty="0"/>
              <a:t>예문 사라짐</a:t>
            </a:r>
            <a:r>
              <a:rPr lang="en-US" altLang="ko-KR" dirty="0"/>
              <a:t>+</a:t>
            </a:r>
            <a:r>
              <a:rPr lang="ko-KR" altLang="en-US" dirty="0"/>
              <a:t>직접 쓰기 가능</a:t>
            </a:r>
            <a:r>
              <a:rPr lang="en-US" altLang="ko-KR" dirty="0"/>
              <a:t>+</a:t>
            </a:r>
            <a:r>
              <a:rPr lang="ko-KR" altLang="en-US" dirty="0"/>
              <a:t>예 보기로 </a:t>
            </a:r>
            <a:r>
              <a:rPr lang="ko-KR" altLang="en-US" dirty="0" err="1" smtClean="0"/>
              <a:t>토글됨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8" name="타원 37"/>
          <p:cNvSpPr/>
          <p:nvPr/>
        </p:nvSpPr>
        <p:spPr>
          <a:xfrm>
            <a:off x="3808005" y="4608531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5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D93236-ECF4-4283-844F-A3FE04B2758F}"/>
              </a:ext>
            </a:extLst>
          </p:cNvPr>
          <p:cNvSpPr txBox="1"/>
          <p:nvPr/>
        </p:nvSpPr>
        <p:spPr>
          <a:xfrm>
            <a:off x="592484" y="1039278"/>
            <a:ext cx="887963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-100" smtClean="0">
                <a:latin typeface="+mn-ea"/>
              </a:rPr>
              <a:t>기후 위기와 같은 지구의 환경 위기는 우리에게 어떤 영향을 줄까요</a:t>
            </a:r>
            <a:r>
              <a:rPr lang="en-US" altLang="ko-KR" sz="2500" spc="-100" smtClean="0">
                <a:latin typeface="+mn-ea"/>
              </a:rPr>
              <a:t>? </a:t>
            </a:r>
            <a:endParaRPr lang="ko-KR" altLang="en-US" sz="2500" spc="-100" dirty="0">
              <a:solidFill>
                <a:srgbClr val="00A0FF"/>
              </a:solidFill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D93236-ECF4-4283-844F-A3FE04B2758F}"/>
              </a:ext>
            </a:extLst>
          </p:cNvPr>
          <p:cNvSpPr txBox="1"/>
          <p:nvPr/>
        </p:nvSpPr>
        <p:spPr>
          <a:xfrm>
            <a:off x="592484" y="2896058"/>
            <a:ext cx="887963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-150" smtClean="0">
                <a:latin typeface="+mn-ea"/>
              </a:rPr>
              <a:t>기후 위기와 같은 지구의 환경 위기를 이겨 내려면 어떻게 해야 할까요</a:t>
            </a:r>
            <a:r>
              <a:rPr lang="en-US" altLang="ko-KR" sz="2500" spc="-150" smtClean="0">
                <a:latin typeface="+mn-ea"/>
              </a:rPr>
              <a:t>?</a:t>
            </a:r>
            <a:endParaRPr lang="ko-KR" altLang="en-US" sz="2500" spc="-150" dirty="0">
              <a:solidFill>
                <a:srgbClr val="00A0FF"/>
              </a:solidFill>
              <a:latin typeface="+mn-ea"/>
            </a:endParaRPr>
          </a:p>
        </p:txBody>
      </p:sp>
      <p:sp>
        <p:nvSpPr>
          <p:cNvPr id="42" name="모서리가 둥근 직사각형 40">
            <a:extLst>
              <a:ext uri="{FF2B5EF4-FFF2-40B4-BE49-F238E27FC236}">
                <a16:creationId xmlns:a16="http://schemas.microsoft.com/office/drawing/2014/main" id="{6D11E1D3-3197-AC0F-85B0-32D43F1E7E8F}"/>
              </a:ext>
            </a:extLst>
          </p:cNvPr>
          <p:cNvSpPr/>
          <p:nvPr/>
        </p:nvSpPr>
        <p:spPr>
          <a:xfrm>
            <a:off x="710633" y="1556142"/>
            <a:ext cx="8153152" cy="1032581"/>
          </a:xfrm>
          <a:prstGeom prst="roundRect">
            <a:avLst>
              <a:gd name="adj" fmla="val 9548"/>
            </a:avLst>
          </a:prstGeom>
          <a:solidFill>
            <a:srgbClr val="E7F4F9"/>
          </a:solidFill>
          <a:ln w="28575">
            <a:solidFill>
              <a:srgbClr val="A8D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2000"/>
              </a:lnSpc>
              <a:spcBef>
                <a:spcPct val="20000"/>
              </a:spcBef>
            </a:pPr>
            <a:endParaRPr lang="en-US" altLang="ko-KR" sz="2500" spc="-150" dirty="0">
              <a:solidFill>
                <a:schemeClr val="tx1">
                  <a:lumMod val="50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45" name="모서리가 둥근 직사각형 40">
            <a:extLst>
              <a:ext uri="{FF2B5EF4-FFF2-40B4-BE49-F238E27FC236}">
                <a16:creationId xmlns:a16="http://schemas.microsoft.com/office/drawing/2014/main" id="{6D11E1D3-3197-AC0F-85B0-32D43F1E7E8F}"/>
              </a:ext>
            </a:extLst>
          </p:cNvPr>
          <p:cNvSpPr/>
          <p:nvPr/>
        </p:nvSpPr>
        <p:spPr>
          <a:xfrm>
            <a:off x="710633" y="3421510"/>
            <a:ext cx="8153152" cy="1032581"/>
          </a:xfrm>
          <a:prstGeom prst="roundRect">
            <a:avLst>
              <a:gd name="adj" fmla="val 9548"/>
            </a:avLst>
          </a:prstGeom>
          <a:solidFill>
            <a:srgbClr val="E7F4F9"/>
          </a:solidFill>
          <a:ln w="28575">
            <a:solidFill>
              <a:srgbClr val="A8D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2000"/>
              </a:lnSpc>
              <a:spcBef>
                <a:spcPct val="20000"/>
              </a:spcBef>
            </a:pPr>
            <a:endParaRPr lang="en-US" altLang="ko-KR" sz="2500" spc="-150" dirty="0">
              <a:solidFill>
                <a:schemeClr val="tx1">
                  <a:lumMod val="50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225" y="4622172"/>
            <a:ext cx="997200" cy="313585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225" y="5076784"/>
            <a:ext cx="997200" cy="313585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639774" y="1609617"/>
            <a:ext cx="1741916" cy="531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smtClean="0">
                <a:solidFill>
                  <a:schemeClr val="bg2">
                    <a:lumMod val="75000"/>
                  </a:schemeClr>
                </a:solidFill>
              </a:rPr>
              <a:t>직접 쓰기</a:t>
            </a:r>
            <a:endParaRPr lang="ko-KR" altLang="en-US" sz="25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710633" y="3473510"/>
            <a:ext cx="1741916" cy="531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smtClean="0">
                <a:solidFill>
                  <a:schemeClr val="bg2">
                    <a:lumMod val="75000"/>
                  </a:schemeClr>
                </a:solidFill>
              </a:rPr>
              <a:t>직접 쓰기</a:t>
            </a:r>
            <a:endParaRPr lang="ko-KR" altLang="en-US" sz="25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60686" y="883499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440444" y="1636989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7769676" y="4624285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14679" y="1647657"/>
            <a:ext cx="7736621" cy="47179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>
              <a:lnSpc>
                <a:spcPct val="105000"/>
              </a:lnSpc>
            </a:pPr>
            <a:r>
              <a:rPr lang="ko-KR" altLang="en-US" sz="2500" spc="-1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인류가 살아가기 어려워집니다</a:t>
            </a:r>
            <a:r>
              <a:rPr lang="en-US" altLang="ko-KR" sz="2500" spc="-1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 </a:t>
            </a:r>
            <a:endParaRPr lang="en-US" altLang="ko-KR" sz="2500" spc="-150" dirty="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25204" y="3547996"/>
            <a:ext cx="7736621" cy="47179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>
              <a:lnSpc>
                <a:spcPct val="105000"/>
              </a:lnSpc>
            </a:pPr>
            <a:r>
              <a:rPr lang="ko-KR" altLang="en-US" sz="2500" spc="-1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환경을 파괴하지 않으려는 노력을 해야 합니다</a:t>
            </a:r>
            <a:r>
              <a:rPr lang="en-US" altLang="ko-KR" sz="2500" spc="-1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 </a:t>
            </a:r>
            <a:endParaRPr lang="en-US" altLang="ko-KR" sz="2500" spc="-150" dirty="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8404076" y="585978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AA98EB0-F051-4112-BB37-3D153EBAD954}"/>
              </a:ext>
            </a:extLst>
          </p:cNvPr>
          <p:cNvGrpSpPr/>
          <p:nvPr/>
        </p:nvGrpSpPr>
        <p:grpSpPr>
          <a:xfrm flipH="1">
            <a:off x="3989888" y="4612788"/>
            <a:ext cx="1402415" cy="320042"/>
            <a:chOff x="4915693" y="4615244"/>
            <a:chExt cx="1402415" cy="320042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24C5102E-BEAE-407C-8815-52706CD41000}"/>
                </a:ext>
              </a:extLst>
            </p:cNvPr>
            <p:cNvGrpSpPr/>
            <p:nvPr/>
          </p:nvGrpSpPr>
          <p:grpSpPr>
            <a:xfrm>
              <a:off x="5196841" y="4615244"/>
              <a:ext cx="1121267" cy="320042"/>
              <a:chOff x="2272637" y="5006256"/>
              <a:chExt cx="1121267" cy="320042"/>
            </a:xfrm>
          </p:grpSpPr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696B9B9D-ABDD-4251-A90B-25362BBB0E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6319" t="87963" r="61781" b="4606"/>
              <a:stretch/>
            </p:blipFill>
            <p:spPr>
              <a:xfrm>
                <a:off x="2272637" y="5008732"/>
                <a:ext cx="779296" cy="317566"/>
              </a:xfrm>
              <a:prstGeom prst="rect">
                <a:avLst/>
              </a:prstGeom>
            </p:spPr>
          </p:pic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C29DBB3D-C883-479D-B258-178CAC9C5C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73283" t="87905" r="21923" b="4606"/>
              <a:stretch/>
            </p:blipFill>
            <p:spPr>
              <a:xfrm>
                <a:off x="3079896" y="5006256"/>
                <a:ext cx="314008" cy="320041"/>
              </a:xfrm>
              <a:prstGeom prst="rect">
                <a:avLst/>
              </a:prstGeom>
            </p:spPr>
          </p:pic>
        </p:grp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C8880510-0FCE-44A3-A860-961BC3BFC9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010" t="87905" r="73334" b="4704"/>
            <a:stretch/>
          </p:blipFill>
          <p:spPr>
            <a:xfrm>
              <a:off x="4915693" y="4619435"/>
              <a:ext cx="304932" cy="315850"/>
            </a:xfrm>
            <a:prstGeom prst="rect">
              <a:avLst/>
            </a:prstGeom>
          </p:spPr>
        </p:pic>
      </p:grpSp>
      <p:pic>
        <p:nvPicPr>
          <p:cNvPr id="65" name="그림 64">
            <a:extLst>
              <a:ext uri="{FF2B5EF4-FFF2-40B4-BE49-F238E27FC236}">
                <a16:creationId xmlns:a16="http://schemas.microsoft.com/office/drawing/2014/main" id="{44DFB66F-AEAB-4FE3-9C5A-D8581BB550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61" y="1185628"/>
            <a:ext cx="108000" cy="108000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44DFB66F-AEAB-4FE3-9C5A-D8581BB550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61" y="3078997"/>
            <a:ext cx="108000" cy="108000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547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7756"/>
            <a:ext cx="9280979" cy="4113548"/>
          </a:xfrm>
          <a:prstGeom prst="rect">
            <a:avLst/>
          </a:prstGeom>
        </p:spPr>
      </p:pic>
      <p:sp>
        <p:nvSpPr>
          <p:cNvPr id="17" name="텍스트 개체 틀 1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기후 위기의 심각성을 알아봅시다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smtClean="0"/>
              <a:t>활동</a:t>
            </a:r>
            <a:r>
              <a:rPr lang="en-US" altLang="ko-KR" dirty="0" smtClean="0"/>
              <a:t>/</a:t>
            </a:r>
            <a:r>
              <a:rPr lang="ko-KR" altLang="en-US" dirty="0" smtClean="0">
                <a:solidFill>
                  <a:srgbClr val="FF6600"/>
                </a:solidFill>
              </a:rPr>
              <a:t>영상</a:t>
            </a:r>
            <a:endParaRPr lang="ko-KR" altLang="en-US" dirty="0">
              <a:solidFill>
                <a:srgbClr val="FF6600"/>
              </a:solidFill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smtClean="0"/>
              <a:t>기후 위기의 뜻과 심각성 알기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smtClean="0"/>
              <a:t>duk_04_07_0002_101</a:t>
            </a:r>
            <a:endParaRPr lang="ko-KR" altLang="en-US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[101_</a:t>
            </a:r>
            <a:r>
              <a:rPr lang="ko-KR" altLang="en-US" dirty="0" smtClean="0"/>
              <a:t>실천 똑똑</a:t>
            </a:r>
            <a:r>
              <a:rPr lang="en-US" altLang="ko-KR" dirty="0" smtClean="0"/>
              <a:t>_</a:t>
            </a:r>
            <a:r>
              <a:rPr lang="ko-KR" altLang="en-US" dirty="0" smtClean="0">
                <a:solidFill>
                  <a:srgbClr val="FF6600"/>
                </a:solidFill>
              </a:rPr>
              <a:t>영상 탭</a:t>
            </a:r>
            <a:r>
              <a:rPr lang="en-US" altLang="ko-KR" dirty="0" smtClean="0"/>
              <a:t>]</a:t>
            </a:r>
          </a:p>
          <a:p>
            <a:r>
              <a:rPr lang="ko-KR" altLang="en-US" dirty="0" smtClean="0"/>
              <a:t>탭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r>
              <a:rPr lang="ko-KR" altLang="en-US" dirty="0" smtClean="0"/>
              <a:t>영상 </a:t>
            </a:r>
            <a:r>
              <a:rPr lang="ko-KR" altLang="en-US" dirty="0" err="1" smtClean="0"/>
              <a:t>썸네일</a:t>
            </a:r>
            <a:endParaRPr lang="en-US" altLang="ko-KR" dirty="0" smtClean="0"/>
          </a:p>
          <a:p>
            <a:r>
              <a:rPr lang="ko-KR" altLang="en-US" dirty="0" smtClean="0"/>
              <a:t>재생 버튼 클릭 </a:t>
            </a:r>
            <a:r>
              <a:rPr lang="ko-KR" altLang="en-US" dirty="0"/>
              <a:t>시</a:t>
            </a:r>
            <a:r>
              <a:rPr lang="en-US" altLang="ko-KR" dirty="0"/>
              <a:t>, </a:t>
            </a:r>
            <a:r>
              <a:rPr lang="ko-KR" altLang="en-US" dirty="0" smtClean="0"/>
              <a:t>영상 재생</a:t>
            </a:r>
            <a:r>
              <a:rPr lang="en-US" altLang="ko-KR" dirty="0" smtClean="0"/>
              <a:t>+</a:t>
            </a:r>
            <a:r>
              <a:rPr lang="ko-KR" altLang="en-US" dirty="0" smtClean="0"/>
              <a:t>버튼 마우스 오버 효과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유튜브 영상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임베디드로</a:t>
            </a:r>
            <a:r>
              <a:rPr lang="ko-KR" altLang="en-US" dirty="0" smtClean="0"/>
              <a:t> 재생됨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>
              <a:buAutoNum type="arabicPeriod" startAt="4"/>
            </a:pPr>
            <a:r>
              <a:rPr lang="ko-KR" altLang="en-US" dirty="0" smtClean="0"/>
              <a:t>추가 </a:t>
            </a:r>
            <a:r>
              <a:rPr lang="ko-KR" altLang="en-US" dirty="0"/>
              <a:t>질문</a:t>
            </a:r>
            <a:r>
              <a:rPr lang="en-US" altLang="ko-KR" dirty="0"/>
              <a:t> </a:t>
            </a:r>
            <a:r>
              <a:rPr lang="ko-KR" altLang="en-US" dirty="0" smtClean="0"/>
              <a:t>버튼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버튼 </a:t>
            </a:r>
            <a:r>
              <a:rPr lang="ko-KR" altLang="en-US" dirty="0"/>
              <a:t>클릭 시 추가 질문 </a:t>
            </a:r>
            <a:r>
              <a:rPr lang="ko-KR" altLang="en-US" dirty="0" err="1"/>
              <a:t>풀팝업</a:t>
            </a:r>
            <a:r>
              <a:rPr lang="ko-KR" altLang="en-US" dirty="0"/>
              <a:t> </a:t>
            </a:r>
            <a:r>
              <a:rPr lang="ko-KR" altLang="en-US"/>
              <a:t>노출 </a:t>
            </a:r>
            <a:r>
              <a:rPr lang="en-US" altLang="ko-KR" smtClean="0"/>
              <a:t>(6</a:t>
            </a:r>
            <a:r>
              <a:rPr lang="ko-KR" altLang="en-US" smtClean="0"/>
              <a:t>페이지 </a:t>
            </a:r>
            <a:r>
              <a:rPr lang="ko-KR" altLang="en-US" dirty="0"/>
              <a:t>참고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 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www.youtube.com/embed/KIkpdjQJq0U</a:t>
            </a:r>
            <a:endParaRPr lang="en-US" altLang="ko-KR" dirty="0" smtClean="0"/>
          </a:p>
          <a:p>
            <a:r>
              <a:rPr lang="ko-KR" altLang="en-US" dirty="0" smtClean="0"/>
              <a:t>기후 위기 </a:t>
            </a:r>
            <a:r>
              <a:rPr lang="ko-KR" altLang="en-US" dirty="0" err="1" smtClean="0"/>
              <a:t>썸네일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png</a:t>
            </a:r>
            <a:endParaRPr lang="ko-KR" altLang="en-US" dirty="0"/>
          </a:p>
          <a:p>
            <a:endParaRPr lang="ko-KR" altLang="en-US" dirty="0"/>
          </a:p>
        </p:txBody>
      </p:sp>
      <p:grpSp>
        <p:nvGrpSpPr>
          <p:cNvPr id="31" name="그룹 30"/>
          <p:cNvGrpSpPr/>
          <p:nvPr/>
        </p:nvGrpSpPr>
        <p:grpSpPr>
          <a:xfrm>
            <a:off x="7895327" y="939069"/>
            <a:ext cx="1406624" cy="346990"/>
            <a:chOff x="1930587" y="3288931"/>
            <a:chExt cx="1406624" cy="346990"/>
          </a:xfrm>
        </p:grpSpPr>
        <p:sp>
          <p:nvSpPr>
            <p:cNvPr id="32" name="모서리가 둥근 직사각형 25">
              <a:extLst>
                <a:ext uri="{FF2B5EF4-FFF2-40B4-BE49-F238E27FC236}">
                  <a16:creationId xmlns:a16="http://schemas.microsoft.com/office/drawing/2014/main" id="{4BAE1A17-E77A-4C4E-80FA-010F365014DF}"/>
                </a:ext>
              </a:extLst>
            </p:cNvPr>
            <p:cNvSpPr/>
            <p:nvPr/>
          </p:nvSpPr>
          <p:spPr>
            <a:xfrm>
              <a:off x="1930587" y="3288931"/>
              <a:ext cx="1406624" cy="346990"/>
            </a:xfrm>
            <a:prstGeom prst="roundRect">
              <a:avLst>
                <a:gd name="adj" fmla="val 50000"/>
              </a:avLst>
            </a:prstGeom>
            <a:solidFill>
              <a:srgbClr val="5E3E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   </a:t>
              </a:r>
              <a:r>
                <a:rPr lang="ko-KR" altLang="en-US" sz="1400" dirty="0" smtClean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 추가 질문</a:t>
              </a:r>
              <a:endParaRPr lang="ko-KR" altLang="en-US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4251" y="3335846"/>
              <a:ext cx="336176" cy="260265"/>
            </a:xfrm>
            <a:prstGeom prst="rect">
              <a:avLst/>
            </a:prstGeom>
          </p:spPr>
        </p:pic>
      </p:grpSp>
      <p:sp>
        <p:nvSpPr>
          <p:cNvPr id="29" name="타원 28"/>
          <p:cNvSpPr/>
          <p:nvPr/>
        </p:nvSpPr>
        <p:spPr>
          <a:xfrm>
            <a:off x="7729321" y="1001978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134740" y="1001978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674612" y="1744583"/>
            <a:ext cx="4032448" cy="2152257"/>
            <a:chOff x="2657751" y="1101576"/>
            <a:chExt cx="4032448" cy="2152257"/>
          </a:xfrm>
        </p:grpSpPr>
        <p:grpSp>
          <p:nvGrpSpPr>
            <p:cNvPr id="34" name="그룹 33"/>
            <p:cNvGrpSpPr/>
            <p:nvPr/>
          </p:nvGrpSpPr>
          <p:grpSpPr>
            <a:xfrm>
              <a:off x="2657751" y="1101576"/>
              <a:ext cx="4032448" cy="1756262"/>
              <a:chOff x="2657751" y="888274"/>
              <a:chExt cx="4032448" cy="1756262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B5D1B7F7-06CE-4EE7-AFB4-11C9E3ECC3C1}"/>
                  </a:ext>
                </a:extLst>
              </p:cNvPr>
              <p:cNvSpPr/>
              <p:nvPr/>
            </p:nvSpPr>
            <p:spPr>
              <a:xfrm>
                <a:off x="2657751" y="1364581"/>
                <a:ext cx="4032448" cy="1279955"/>
              </a:xfrm>
              <a:prstGeom prst="rect">
                <a:avLst/>
              </a:prstGeom>
              <a:solidFill>
                <a:srgbClr val="F6E7D4"/>
              </a:solidFill>
              <a:ln w="57150">
                <a:solidFill>
                  <a:srgbClr val="EFD4B3"/>
                </a:solidFill>
              </a:ln>
            </p:spPr>
            <p:txBody>
              <a:bodyPr wrap="square" lIns="0" rIns="0" bIns="72000" anchor="ctr">
                <a:noAutofit/>
              </a:bodyPr>
              <a:lstStyle/>
              <a:p>
                <a:pPr algn="ctr"/>
                <a:r>
                  <a:rPr lang="ko-KR" altLang="en-US" sz="2500" b="1" dirty="0" smtClean="0">
                    <a:solidFill>
                      <a:srgbClr val="FF6600"/>
                    </a:solidFill>
                    <a:latin typeface="여기어때 잘난체" pitchFamily="50" charset="-127"/>
                    <a:ea typeface="여기어때 잘난체" pitchFamily="50" charset="-127"/>
                  </a:rPr>
                  <a:t>기후 위기</a:t>
                </a:r>
                <a:r>
                  <a:rPr lang="en-US" altLang="ko-KR" sz="2500" b="1" dirty="0" smtClean="0">
                    <a:solidFill>
                      <a:srgbClr val="402600"/>
                    </a:solidFill>
                    <a:latin typeface="여기어때 잘난체" pitchFamily="50" charset="-127"/>
                    <a:ea typeface="여기어때 잘난체" pitchFamily="50" charset="-127"/>
                  </a:rPr>
                  <a:t>, </a:t>
                </a:r>
                <a:r>
                  <a:rPr lang="ko-KR" altLang="en-US" sz="2500" b="1" dirty="0" smtClean="0">
                    <a:solidFill>
                      <a:srgbClr val="402600"/>
                    </a:solidFill>
                    <a:latin typeface="여기어때 잘난체" pitchFamily="50" charset="-127"/>
                    <a:ea typeface="여기어때 잘난체" pitchFamily="50" charset="-127"/>
                  </a:rPr>
                  <a:t>우리 세대가</a:t>
                </a:r>
                <a:endParaRPr lang="en-US" altLang="ko-KR" sz="2500" b="1" dirty="0" smtClean="0">
                  <a:solidFill>
                    <a:srgbClr val="402600"/>
                  </a:solidFill>
                  <a:latin typeface="여기어때 잘난체" pitchFamily="50" charset="-127"/>
                  <a:ea typeface="여기어때 잘난체" pitchFamily="50" charset="-127"/>
                </a:endParaRPr>
              </a:p>
              <a:p>
                <a:pPr algn="ctr"/>
                <a:r>
                  <a:rPr lang="ko-KR" altLang="en-US" sz="2500" b="1" dirty="0" smtClean="0">
                    <a:solidFill>
                      <a:srgbClr val="402600"/>
                    </a:solidFill>
                    <a:latin typeface="여기어때 잘난체" pitchFamily="50" charset="-127"/>
                    <a:ea typeface="여기어때 잘난체" pitchFamily="50" charset="-127"/>
                  </a:rPr>
                  <a:t>지금 </a:t>
                </a:r>
                <a:r>
                  <a:rPr lang="ko-KR" altLang="en-US" sz="2500" b="1" smtClean="0">
                    <a:solidFill>
                      <a:srgbClr val="402600"/>
                    </a:solidFill>
                    <a:latin typeface="여기어때 잘난체" pitchFamily="50" charset="-127"/>
                    <a:ea typeface="여기어때 잘난체" pitchFamily="50" charset="-127"/>
                  </a:rPr>
                  <a:t>직면한 위기입니다</a:t>
                </a:r>
                <a:endParaRPr lang="ko-KR" altLang="en-US" sz="2500" b="1" dirty="0">
                  <a:solidFill>
                    <a:srgbClr val="402600"/>
                  </a:solidFill>
                  <a:latin typeface="여기어때 잘난체" pitchFamily="50" charset="-127"/>
                  <a:ea typeface="여기어때 잘난체" pitchFamily="50" charset="-127"/>
                </a:endParaRPr>
              </a:p>
            </p:txBody>
          </p:sp>
          <p:pic>
            <p:nvPicPr>
              <p:cNvPr id="45" name="Picture 9" descr="C:\Users\석혜린\Desktop\w\★2020_1학기\11_SB\guide\112.png">
                <a:extLst>
                  <a:ext uri="{FF2B5EF4-FFF2-40B4-BE49-F238E27FC236}">
                    <a16:creationId xmlns:a16="http://schemas.microsoft.com/office/drawing/2014/main" id="{2E607F70-EB0F-4288-A684-45DC0DBFF7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98578" y="888274"/>
                <a:ext cx="2799629" cy="5467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4" descr="C:\Users\석혜린\Desktop\w\★2020_2학기\10_차시개발\00) Prototype\proto_A\common\images\link_video_button.png">
              <a:extLst>
                <a:ext uri="{FF2B5EF4-FFF2-40B4-BE49-F238E27FC236}">
                  <a16:creationId xmlns:a16="http://schemas.microsoft.com/office/drawing/2014/main" id="{F298B435-2953-4E9B-9AC6-AB62AEA5E4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4419" y="2641833"/>
              <a:ext cx="559112" cy="61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타원 27"/>
          <p:cNvSpPr/>
          <p:nvPr/>
        </p:nvSpPr>
        <p:spPr>
          <a:xfrm>
            <a:off x="4236808" y="3408699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8404076" y="585978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4217947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/>
              <a:t>기후 위기의 뜻과 심각성 알기</a:t>
            </a:r>
          </a:p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smtClean="0"/>
              <a:t>duk_04_07_0002_101</a:t>
            </a:r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/>
              <a:t>[101_</a:t>
            </a:r>
            <a:r>
              <a:rPr lang="ko-KR" altLang="en-US">
                <a:solidFill>
                  <a:srgbClr val="FF6600"/>
                </a:solidFill>
              </a:rPr>
              <a:t>추가 질문</a:t>
            </a:r>
            <a:r>
              <a:rPr lang="en-US" altLang="ko-KR">
                <a:solidFill>
                  <a:srgbClr val="FF6600"/>
                </a:solidFill>
              </a:rPr>
              <a:t>_</a:t>
            </a:r>
            <a:r>
              <a:rPr lang="ko-KR" altLang="en-US">
                <a:solidFill>
                  <a:srgbClr val="FF6600"/>
                </a:solidFill>
              </a:rPr>
              <a:t>풀팝업</a:t>
            </a:r>
            <a:r>
              <a:rPr lang="en-US" altLang="ko-KR"/>
              <a:t>]</a:t>
            </a:r>
          </a:p>
          <a:p>
            <a:r>
              <a:rPr lang="ko-KR" altLang="en-US"/>
              <a:t>질문 </a:t>
            </a:r>
            <a:r>
              <a:rPr lang="en-US" altLang="ko-KR"/>
              <a:t>– </a:t>
            </a:r>
            <a:r>
              <a:rPr lang="ko-KR" altLang="en-US"/>
              <a:t>답</a:t>
            </a:r>
            <a:endParaRPr lang="en-US" altLang="ko-KR"/>
          </a:p>
          <a:p>
            <a:r>
              <a:rPr lang="ko-KR" altLang="en-US"/>
              <a:t>예 보기 버튼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예 보기 버튼 클릭 시 예문 노출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재클릭 시 예 보기 버튼으로 토글됨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3.  X </a:t>
            </a:r>
            <a:r>
              <a:rPr lang="ko-KR" altLang="en-US"/>
              <a:t>버튼 클릭 시 이전 화면으로 이동 </a:t>
            </a:r>
            <a:r>
              <a:rPr lang="en-US" altLang="ko-KR"/>
              <a:t>(</a:t>
            </a:r>
            <a:r>
              <a:rPr lang="ko-KR" altLang="en-US"/>
              <a:t>슬라이드 </a:t>
            </a:r>
            <a:r>
              <a:rPr lang="en-US" altLang="ko-KR" smtClean="0"/>
              <a:t>5</a:t>
            </a:r>
            <a:r>
              <a:rPr lang="ko-KR" altLang="en-US" smtClean="0"/>
              <a:t>페이지로 이동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0" y="234000"/>
            <a:ext cx="9353974" cy="4742446"/>
            <a:chOff x="0" y="234000"/>
            <a:chExt cx="9353974" cy="4742446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36971"/>
              <a:ext cx="9353973" cy="4739475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693" y="234000"/>
              <a:ext cx="476281" cy="476281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332418" y="1134690"/>
            <a:ext cx="10249807" cy="4713459"/>
            <a:chOff x="332418" y="1035107"/>
            <a:chExt cx="10249807" cy="4713459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509396" y="1035107"/>
              <a:ext cx="8512157" cy="3360435"/>
            </a:xfrm>
            <a:prstGeom prst="roundRect">
              <a:avLst>
                <a:gd name="adj" fmla="val 5326"/>
              </a:avLst>
            </a:prstGeom>
            <a:solidFill>
              <a:srgbClr val="F7F7F7"/>
            </a:solidFill>
            <a:ln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사각형: 둥근 모서리 9">
              <a:extLst>
                <a:ext uri="{FF2B5EF4-FFF2-40B4-BE49-F238E27FC236}">
                  <a16:creationId xmlns:a16="http://schemas.microsoft.com/office/drawing/2014/main" id="{AD7D0D31-466F-4E3C-8216-F5B16DEF6BFB}"/>
                </a:ext>
              </a:extLst>
            </p:cNvPr>
            <p:cNvSpPr/>
            <p:nvPr/>
          </p:nvSpPr>
          <p:spPr>
            <a:xfrm>
              <a:off x="813777" y="1166136"/>
              <a:ext cx="7931096" cy="1083634"/>
            </a:xfrm>
            <a:prstGeom prst="roundRect">
              <a:avLst>
                <a:gd name="adj" fmla="val 984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spc="-150" dirty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100"/>
            <a:stretch/>
          </p:blipFill>
          <p:spPr>
            <a:xfrm>
              <a:off x="336314" y="1100244"/>
              <a:ext cx="650545" cy="452752"/>
            </a:xfrm>
            <a:prstGeom prst="rect">
              <a:avLst/>
            </a:prstGeom>
          </p:spPr>
        </p:pic>
        <p:sp>
          <p:nvSpPr>
            <p:cNvPr id="21" name="사각형: 둥근 모서리 9">
              <a:extLst>
                <a:ext uri="{FF2B5EF4-FFF2-40B4-BE49-F238E27FC236}">
                  <a16:creationId xmlns:a16="http://schemas.microsoft.com/office/drawing/2014/main" id="{AD7D0D31-466F-4E3C-8216-F5B16DEF6BFB}"/>
                </a:ext>
              </a:extLst>
            </p:cNvPr>
            <p:cNvSpPr/>
            <p:nvPr/>
          </p:nvSpPr>
          <p:spPr>
            <a:xfrm>
              <a:off x="813777" y="2406714"/>
              <a:ext cx="7931096" cy="1842914"/>
            </a:xfrm>
            <a:prstGeom prst="roundRect">
              <a:avLst>
                <a:gd name="adj" fmla="val 984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spc="-150" dirty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284"/>
            <a:stretch/>
          </p:blipFill>
          <p:spPr>
            <a:xfrm>
              <a:off x="332418" y="2355503"/>
              <a:ext cx="658338" cy="583598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813776" y="1295068"/>
              <a:ext cx="7931097" cy="9002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05000"/>
                </a:lnSpc>
              </a:pPr>
              <a:r>
                <a:rPr lang="ko-KR" altLang="en-US" sz="2500" spc="-15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우리 주변에서 느낄 수 있는 </a:t>
              </a:r>
              <a:r>
                <a:rPr lang="en-US" altLang="ko-KR" sz="2500" spc="-15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/>
              </a:r>
              <a:br>
                <a:rPr lang="en-US" altLang="ko-KR" sz="2500" spc="-15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</a:br>
              <a:r>
                <a:rPr lang="ko-KR" altLang="en-US" sz="2500" spc="-15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지구의 이상 현상에는 어떤 것이 있을까요</a:t>
              </a:r>
              <a:r>
                <a:rPr lang="en-US" altLang="ko-KR" sz="2500" spc="-15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? </a:t>
              </a:r>
              <a:endParaRPr lang="en-US" altLang="ko-KR" sz="2500" spc="-15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309393" y="5486956"/>
              <a:ext cx="2728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1</a:t>
              </a:r>
              <a:endParaRPr lang="ko-KR" altLang="en-US" sz="11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825205" y="2802724"/>
            <a:ext cx="7840624" cy="130420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ko-KR" altLang="en-US" sz="2500" spc="-1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극단적인 날씨 현상 </a:t>
            </a:r>
            <a:r>
              <a:rPr lang="en-US" altLang="ko-KR" sz="2500" spc="-1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(</a:t>
            </a:r>
            <a:r>
              <a:rPr lang="ko-KR" altLang="en-US" sz="2500" spc="-1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폭염</a:t>
            </a:r>
            <a:r>
              <a:rPr lang="en-US" altLang="ko-KR" sz="2500" spc="-1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2500" spc="-1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한파 등</a:t>
            </a:r>
            <a:r>
              <a:rPr lang="en-US" altLang="ko-KR" sz="2500" spc="-1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)</a:t>
            </a:r>
          </a:p>
          <a:p>
            <a:pPr marL="342900" indent="-342900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ko-KR" altLang="en-US" sz="2500" spc="-1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해수면 상승</a:t>
            </a:r>
            <a:endParaRPr lang="en-US" altLang="ko-KR" sz="2500" spc="-150" smtClean="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342900" indent="-342900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ko-KR" altLang="en-US" sz="2500" spc="-1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생태계 변화와 생물 다양성 감소</a:t>
            </a:r>
            <a:endParaRPr lang="en-US" altLang="ko-KR" sz="2500" spc="-150" dirty="0" smtClean="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270802" y="3281456"/>
            <a:ext cx="840067" cy="305950"/>
          </a:xfrm>
          <a:prstGeom prst="rect">
            <a:avLst/>
          </a:prstGeom>
        </p:spPr>
      </p:pic>
      <p:sp>
        <p:nvSpPr>
          <p:cNvPr id="27" name="타원 26"/>
          <p:cNvSpPr/>
          <p:nvPr/>
        </p:nvSpPr>
        <p:spPr>
          <a:xfrm>
            <a:off x="386420" y="1037659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089589" y="3298154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618493" y="375340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715499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smtClean="0"/>
              <a:t>이번 시간에 배울 내용 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smtClean="0"/>
              <a:t>duk_04_07_0002_102</a:t>
            </a:r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/>
              <a:t>[</a:t>
            </a:r>
            <a:r>
              <a:rPr lang="ko-KR" altLang="en-US"/>
              <a:t>이번 </a:t>
            </a:r>
            <a:r>
              <a:rPr lang="ko-KR" altLang="en-US" smtClean="0"/>
              <a:t>시간에 배울 내용</a:t>
            </a:r>
            <a:r>
              <a:rPr lang="en-US" altLang="ko-KR" smtClean="0"/>
              <a:t>]</a:t>
            </a:r>
            <a:endParaRPr lang="en-US" altLang="ko-KR"/>
          </a:p>
          <a:p>
            <a:r>
              <a:rPr lang="ko-KR" altLang="en-US"/>
              <a:t>텍스트 및 쪽수 노출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텍스트</a:t>
            </a:r>
            <a:r>
              <a:rPr lang="en-US" altLang="ko-KR"/>
              <a:t>+</a:t>
            </a:r>
            <a:r>
              <a:rPr lang="ko-KR" altLang="en-US"/>
              <a:t>개체 노출 효과 적용</a:t>
            </a:r>
            <a:r>
              <a:rPr lang="en-US" altLang="ko-KR"/>
              <a:t>(</a:t>
            </a:r>
            <a:r>
              <a:rPr lang="ko-KR" altLang="en-US"/>
              <a:t>하단 링크 참고</a:t>
            </a:r>
            <a:r>
              <a:rPr lang="en-US" altLang="ko-KR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/>
              <a:t>일부 텍스트 별색값</a:t>
            </a:r>
            <a:r>
              <a:rPr lang="en-US" altLang="ko-KR"/>
              <a:t>: #FF6600</a:t>
            </a:r>
          </a:p>
          <a:p>
            <a:endParaRPr lang="ko-KR" alt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https://cdata2.tsherpa.co.kr/tsherpa/multimedia/Flash/2022/curri/index.html?flashxmlnum=nymph98920&amp;classno=E-curri03-social-K_2022/31/so_k_0301_0101_0001/so_k_0301_0101_0001_103.html&amp;id=1441105&amp;classa=1</a:t>
            </a:r>
            <a:endParaRPr lang="en-US" altLang="ko-KR"/>
          </a:p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436228" y="1441704"/>
            <a:ext cx="8334627" cy="1185454"/>
          </a:xfrm>
        </p:spPr>
        <p:txBody>
          <a:bodyPr/>
          <a:lstStyle/>
          <a:p>
            <a:r>
              <a:rPr lang="ko-KR" altLang="en-US" dirty="0" smtClean="0">
                <a:solidFill>
                  <a:srgbClr val="FF6600"/>
                </a:solidFill>
              </a:rPr>
              <a:t>환경 위기를 이겨 내기 </a:t>
            </a:r>
            <a:r>
              <a:rPr lang="ko-KR" altLang="en-US" dirty="0" smtClean="0"/>
              <a:t>위해 </a:t>
            </a:r>
            <a:r>
              <a:rPr lang="ko-KR" altLang="en-US" dirty="0" smtClean="0">
                <a:solidFill>
                  <a:srgbClr val="FF6600"/>
                </a:solidFill>
              </a:rPr>
              <a:t>자신이 할 수 있는 일</a:t>
            </a:r>
            <a:r>
              <a:rPr lang="ko-KR" altLang="en-US" dirty="0" smtClean="0"/>
              <a:t>을 찾아 </a:t>
            </a:r>
            <a:r>
              <a:rPr lang="ko-KR" altLang="en-US" dirty="0" smtClean="0">
                <a:solidFill>
                  <a:srgbClr val="FF6600"/>
                </a:solidFill>
              </a:rPr>
              <a:t>계획을 세워서 </a:t>
            </a:r>
            <a:r>
              <a:rPr lang="ko-KR" altLang="en-US" dirty="0" smtClean="0">
                <a:solidFill>
                  <a:srgbClr val="FF6600"/>
                </a:solidFill>
              </a:rPr>
              <a:t>실천</a:t>
            </a:r>
            <a:r>
              <a:rPr lang="ko-KR" altLang="en-US" dirty="0" smtClean="0"/>
              <a:t>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내용 개체 틀 13"/>
          <p:cNvSpPr>
            <a:spLocks noGrp="1"/>
          </p:cNvSpPr>
          <p:nvPr>
            <p:ph sz="quarter" idx="22"/>
          </p:nvPr>
        </p:nvSpPr>
        <p:spPr>
          <a:xfrm>
            <a:off x="4651497" y="2729223"/>
            <a:ext cx="1606689" cy="462511"/>
          </a:xfrm>
        </p:spPr>
        <p:txBody>
          <a:bodyPr/>
          <a:lstStyle/>
          <a:p>
            <a:r>
              <a:rPr lang="en-US" altLang="ko-KR" smtClean="0"/>
              <a:t>106~109</a:t>
            </a:r>
            <a:r>
              <a:rPr lang="ko-KR" altLang="en-US" smtClean="0"/>
              <a:t>쪽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36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지구의 환경 위기를 이겨 낼 수 있는 방법을 이야기해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 smtClean="0"/>
              <a:t>환경 위기를 이겨 낼 방법 생각하기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smtClean="0"/>
              <a:t>duk_04_07_0002_201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[201_ </a:t>
            </a:r>
            <a:r>
              <a:rPr lang="ko-KR" altLang="en-US" dirty="0" smtClean="0"/>
              <a:t>실천 쑥쑥</a:t>
            </a:r>
            <a:r>
              <a:rPr lang="en-US" altLang="ko-KR" dirty="0"/>
              <a:t>_</a:t>
            </a:r>
            <a:r>
              <a:rPr lang="ko-KR" altLang="en-US" dirty="0" err="1">
                <a:solidFill>
                  <a:srgbClr val="FF6600"/>
                </a:solidFill>
              </a:rPr>
              <a:t>이너탭</a:t>
            </a:r>
            <a:r>
              <a:rPr lang="en-US" altLang="ko-KR" dirty="0">
                <a:solidFill>
                  <a:srgbClr val="FF6600"/>
                </a:solidFill>
              </a:rPr>
              <a:t>1</a:t>
            </a:r>
            <a:r>
              <a:rPr lang="en-US" altLang="ko-KR" dirty="0" smtClean="0"/>
              <a:t>]</a:t>
            </a:r>
          </a:p>
          <a:p>
            <a:r>
              <a:rPr lang="ko-KR" altLang="en-US" dirty="0" smtClean="0"/>
              <a:t>참고 영상 버튼 </a:t>
            </a:r>
            <a:r>
              <a:rPr lang="en-US" altLang="ko-KR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클릭 </a:t>
            </a:r>
            <a:r>
              <a:rPr lang="ko-KR" altLang="en-US" dirty="0"/>
              <a:t>시</a:t>
            </a:r>
            <a:r>
              <a:rPr lang="en-US" altLang="ko-KR" dirty="0"/>
              <a:t>, </a:t>
            </a:r>
            <a:r>
              <a:rPr lang="ko-KR" altLang="en-US" dirty="0"/>
              <a:t>하단의 </a:t>
            </a:r>
            <a:r>
              <a:rPr lang="ko-KR" altLang="en-US" dirty="0" err="1"/>
              <a:t>임베디드</a:t>
            </a:r>
            <a:r>
              <a:rPr lang="ko-KR" altLang="en-US" dirty="0"/>
              <a:t> 링크로 </a:t>
            </a:r>
            <a:r>
              <a:rPr lang="ko-KR" altLang="en-US" dirty="0" smtClean="0"/>
              <a:t>연결</a:t>
            </a:r>
            <a:endParaRPr lang="en-US" altLang="ko-KR" dirty="0"/>
          </a:p>
          <a:p>
            <a:pPr>
              <a:buAutoNum type="arabicPeriod" startAt="2"/>
            </a:pPr>
            <a:r>
              <a:rPr lang="ko-KR" altLang="en-US" dirty="0" smtClean="0"/>
              <a:t>삽화 </a:t>
            </a:r>
            <a:r>
              <a:rPr lang="en-US" altLang="ko-KR" dirty="0" smtClean="0"/>
              <a:t>+ </a:t>
            </a:r>
            <a:r>
              <a:rPr lang="ko-KR" altLang="en-US" dirty="0" smtClean="0"/>
              <a:t>텍스트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3. </a:t>
            </a:r>
            <a:r>
              <a:rPr lang="ko-KR" altLang="en-US" dirty="0" err="1" smtClean="0"/>
              <a:t>이너탭</a:t>
            </a:r>
            <a:r>
              <a:rPr lang="ko-KR" altLang="en-US" dirty="0" smtClean="0"/>
              <a:t>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www.youtube.com/embed/KNvrjPZ0imQ</a:t>
            </a:r>
            <a:r>
              <a:rPr lang="en-US" altLang="ko-KR" dirty="0" smtClean="0"/>
              <a:t> </a:t>
            </a:r>
          </a:p>
          <a:p>
            <a:r>
              <a:rPr lang="ko-KR" altLang="en-US" dirty="0" err="1" smtClean="0"/>
              <a:t>양치컵을</a:t>
            </a:r>
            <a:r>
              <a:rPr lang="ko-KR" altLang="en-US" dirty="0" smtClean="0"/>
              <a:t> 사용하는 아이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png</a:t>
            </a:r>
            <a:endParaRPr lang="ko-KR" altLang="en-US" dirty="0"/>
          </a:p>
        </p:txBody>
      </p:sp>
      <p:grpSp>
        <p:nvGrpSpPr>
          <p:cNvPr id="32" name="그룹 31"/>
          <p:cNvGrpSpPr/>
          <p:nvPr/>
        </p:nvGrpSpPr>
        <p:grpSpPr>
          <a:xfrm>
            <a:off x="3606435" y="4617688"/>
            <a:ext cx="2168801" cy="320753"/>
            <a:chOff x="476955" y="3619518"/>
            <a:chExt cx="2168801" cy="320753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3809E1E3-ABFB-439D-AFD7-435529553586}"/>
                </a:ext>
              </a:extLst>
            </p:cNvPr>
            <p:cNvGrpSpPr/>
            <p:nvPr/>
          </p:nvGrpSpPr>
          <p:grpSpPr>
            <a:xfrm>
              <a:off x="476955" y="3620229"/>
              <a:ext cx="2168801" cy="320042"/>
              <a:chOff x="2814645" y="4679681"/>
              <a:chExt cx="2168801" cy="320042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88F4B5F2-A678-4116-A1E7-8342722B11CA}"/>
                  </a:ext>
                </a:extLst>
              </p:cNvPr>
              <p:cNvGrpSpPr/>
              <p:nvPr/>
            </p:nvGrpSpPr>
            <p:grpSpPr>
              <a:xfrm>
                <a:off x="2814645" y="4679681"/>
                <a:ext cx="2168801" cy="320042"/>
                <a:chOff x="4915693" y="4615244"/>
                <a:chExt cx="2168801" cy="320042"/>
              </a:xfrm>
            </p:grpSpPr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462CD07A-A27E-43D3-978C-1D1830C06946}"/>
                    </a:ext>
                  </a:extLst>
                </p:cNvPr>
                <p:cNvGrpSpPr/>
                <p:nvPr/>
              </p:nvGrpSpPr>
              <p:grpSpPr>
                <a:xfrm>
                  <a:off x="5196841" y="4615244"/>
                  <a:ext cx="1887653" cy="320042"/>
                  <a:chOff x="2272637" y="5006256"/>
                  <a:chExt cx="1887653" cy="320042"/>
                </a:xfrm>
              </p:grpSpPr>
              <p:pic>
                <p:nvPicPr>
                  <p:cNvPr id="40" name="그림 39">
                    <a:extLst>
                      <a:ext uri="{FF2B5EF4-FFF2-40B4-BE49-F238E27FC236}">
                        <a16:creationId xmlns:a16="http://schemas.microsoft.com/office/drawing/2014/main" id="{76FC359C-CAF7-4B21-AA02-F088F1AF48B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26319" t="87963" r="67585" b="4606"/>
                  <a:stretch/>
                </p:blipFill>
                <p:spPr>
                  <a:xfrm>
                    <a:off x="2272637" y="5008732"/>
                    <a:ext cx="399186" cy="317566"/>
                  </a:xfrm>
                  <a:prstGeom prst="rect">
                    <a:avLst/>
                  </a:prstGeom>
                </p:spPr>
              </p:pic>
              <p:pic>
                <p:nvPicPr>
                  <p:cNvPr id="41" name="그림 40">
                    <a:extLst>
                      <a:ext uri="{FF2B5EF4-FFF2-40B4-BE49-F238E27FC236}">
                        <a16:creationId xmlns:a16="http://schemas.microsoft.com/office/drawing/2014/main" id="{9F92D818-C425-45EA-9EBE-EE7AD4265E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73283" t="87905" r="21923" b="4606"/>
                  <a:stretch/>
                </p:blipFill>
                <p:spPr>
                  <a:xfrm>
                    <a:off x="3846282" y="5006256"/>
                    <a:ext cx="314008" cy="32004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B06C8D2F-1CF8-4064-B7D6-109EA4A898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2010" t="87905" r="73334" b="4704"/>
                <a:stretch/>
              </p:blipFill>
              <p:spPr>
                <a:xfrm>
                  <a:off x="4915693" y="4619435"/>
                  <a:ext cx="304932" cy="315850"/>
                </a:xfrm>
                <a:prstGeom prst="rect">
                  <a:avLst/>
                </a:prstGeom>
              </p:spPr>
            </p:pic>
          </p:grp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AB94DE46-1F62-4D31-B946-007B35573E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8316" t="87963" r="55878" b="4606"/>
              <a:stretch/>
            </p:blipFill>
            <p:spPr>
              <a:xfrm>
                <a:off x="4261681" y="4682156"/>
                <a:ext cx="380243" cy="317566"/>
              </a:xfrm>
              <a:prstGeom prst="rect">
                <a:avLst/>
              </a:prstGeom>
            </p:spPr>
          </p:pic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1D9B469-39BD-47B3-ABCB-C989905096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316" t="87963" r="55878" b="4606"/>
            <a:stretch/>
          </p:blipFill>
          <p:spPr>
            <a:xfrm>
              <a:off x="1548597" y="3622704"/>
              <a:ext cx="380243" cy="31756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81D9B469-39BD-47B3-ABCB-C989905096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316" t="87963" r="55878" b="4606"/>
            <a:stretch/>
          </p:blipFill>
          <p:spPr>
            <a:xfrm>
              <a:off x="1168196" y="3619518"/>
              <a:ext cx="380243" cy="317566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480F677-4276-4889-9A0C-6325AE98D4F6}"/>
              </a:ext>
            </a:extLst>
          </p:cNvPr>
          <p:cNvGrpSpPr/>
          <p:nvPr/>
        </p:nvGrpSpPr>
        <p:grpSpPr>
          <a:xfrm>
            <a:off x="121891" y="982595"/>
            <a:ext cx="1666451" cy="346990"/>
            <a:chOff x="10123133" y="4771710"/>
            <a:chExt cx="1666451" cy="346990"/>
          </a:xfrm>
        </p:grpSpPr>
        <p:sp>
          <p:nvSpPr>
            <p:cNvPr id="43" name="모서리가 둥근 직사각형 25">
              <a:extLst>
                <a:ext uri="{FF2B5EF4-FFF2-40B4-BE49-F238E27FC236}">
                  <a16:creationId xmlns:a16="http://schemas.microsoft.com/office/drawing/2014/main" id="{4BAE1A17-E77A-4C4E-80FA-010F365014DF}"/>
                </a:ext>
              </a:extLst>
            </p:cNvPr>
            <p:cNvSpPr/>
            <p:nvPr/>
          </p:nvSpPr>
          <p:spPr>
            <a:xfrm>
              <a:off x="10123133" y="4771710"/>
              <a:ext cx="1666451" cy="346990"/>
            </a:xfrm>
            <a:prstGeom prst="roundRect">
              <a:avLst>
                <a:gd name="adj" fmla="val 50000"/>
              </a:avLst>
            </a:prstGeom>
            <a:solidFill>
              <a:srgbClr val="5E3E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   </a:t>
              </a:r>
              <a:r>
                <a:rPr lang="ko-KR" altLang="en-US" sz="1400" dirty="0" smtClean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  물 절약 방법</a:t>
              </a:r>
              <a:endParaRPr lang="ko-KR" altLang="en-US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15588AA-8379-42A5-9E20-A76CE4AB0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67735" y="4828129"/>
              <a:ext cx="234634" cy="234634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C8D9BA91-423E-4089-B307-5FD6E6EDB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32589" y="4828129"/>
              <a:ext cx="322061" cy="234634"/>
            </a:xfrm>
            <a:prstGeom prst="rect">
              <a:avLst/>
            </a:prstGeom>
          </p:spPr>
        </p:pic>
      </p:grpSp>
      <p:sp>
        <p:nvSpPr>
          <p:cNvPr id="46" name="타원 45"/>
          <p:cNvSpPr/>
          <p:nvPr/>
        </p:nvSpPr>
        <p:spPr>
          <a:xfrm>
            <a:off x="1684883" y="922429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1" name="텍스트 개체 틀 3"/>
          <p:cNvSpPr txBox="1">
            <a:spLocks/>
          </p:cNvSpPr>
          <p:nvPr/>
        </p:nvSpPr>
        <p:spPr>
          <a:xfrm>
            <a:off x="9343954" y="-531757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000" strike="noStrike" kern="1200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54" name="그룹 53"/>
          <p:cNvGrpSpPr/>
          <p:nvPr/>
        </p:nvGrpSpPr>
        <p:grpSpPr>
          <a:xfrm>
            <a:off x="445091" y="1455133"/>
            <a:ext cx="8414641" cy="3043953"/>
            <a:chOff x="445091" y="1670070"/>
            <a:chExt cx="8311987" cy="3043953"/>
          </a:xfrm>
        </p:grpSpPr>
        <p:sp>
          <p:nvSpPr>
            <p:cNvPr id="55" name="모서리가 둥근 직사각형 54"/>
            <p:cNvSpPr/>
            <p:nvPr/>
          </p:nvSpPr>
          <p:spPr>
            <a:xfrm>
              <a:off x="445091" y="1670070"/>
              <a:ext cx="8311987" cy="3043953"/>
            </a:xfrm>
            <a:prstGeom prst="roundRect">
              <a:avLst>
                <a:gd name="adj" fmla="val 3148"/>
              </a:avLst>
            </a:prstGeom>
            <a:solidFill>
              <a:srgbClr val="FDF3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</a:pPr>
              <a:r>
                <a:rPr lang="ko-KR" altLang="en-US" sz="1500" spc="-5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n-ea"/>
                </a:rPr>
                <a:t>발주 삽화 </a:t>
              </a:r>
              <a:r>
                <a:rPr lang="en-US" altLang="ko-KR" sz="1500" spc="-5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n-ea"/>
                </a:rPr>
                <a:t>#6</a:t>
              </a:r>
              <a:endParaRPr lang="ko-KR" altLang="en-US" sz="1500" spc="-5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endParaRPr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481103" y="1698645"/>
              <a:ext cx="8237404" cy="2072995"/>
            </a:xfrm>
            <a:prstGeom prst="roundRect">
              <a:avLst>
                <a:gd name="adj" fmla="val 7164"/>
              </a:avLst>
            </a:prstGeom>
            <a:solidFill>
              <a:schemeClr val="bg1"/>
            </a:solidFill>
            <a:ln w="28575">
              <a:solidFill>
                <a:srgbClr val="FDF3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  <a:spcBef>
                  <a:spcPct val="20000"/>
                </a:spcBef>
              </a:pPr>
              <a:endParaRPr lang="ko-KR" altLang="en-US" sz="1900" spc="-150" dirty="0">
                <a:solidFill>
                  <a:schemeClr val="tx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57" name="텍스트 개체 틀 3071"/>
            <p:cNvSpPr txBox="1">
              <a:spLocks/>
            </p:cNvSpPr>
            <p:nvPr/>
          </p:nvSpPr>
          <p:spPr>
            <a:xfrm>
              <a:off x="472782" y="3879551"/>
              <a:ext cx="8196271" cy="829740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just" defTabSz="914400" rtl="0" eaLnBrk="1" latinLnBrk="1" hangingPunct="1">
                <a:lnSpc>
                  <a:spcPct val="120000"/>
                </a:lnSpc>
                <a:spcBef>
                  <a:spcPct val="20000"/>
                </a:spcBef>
                <a:buFont typeface="Arial" pitchFamily="34" charset="0"/>
                <a:buNone/>
                <a:defRPr sz="1750" strike="noStrike" kern="1200" spc="-50" baseline="0">
                  <a:solidFill>
                    <a:schemeClr val="tx1">
                      <a:lumMod val="50000"/>
                    </a:schemeClr>
                  </a:solidFill>
                  <a:latin typeface="+mn-ea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ko-KR" altLang="en-US" sz="2500" dirty="0" smtClean="0">
                  <a:solidFill>
                    <a:schemeClr val="tx1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양치질할 때 컵을 사용해</a:t>
              </a:r>
              <a:endParaRPr lang="en-US" altLang="ko-KR" sz="2500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algn="ctr">
                <a:lnSpc>
                  <a:spcPct val="80000"/>
                </a:lnSpc>
              </a:pPr>
              <a:r>
                <a:rPr lang="ko-KR" altLang="en-US" sz="2500" dirty="0" smtClean="0">
                  <a:solidFill>
                    <a:schemeClr val="tx1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물을 아껴 써요</a:t>
              </a:r>
              <a:r>
                <a:rPr lang="en-US" altLang="ko-KR" sz="2500" dirty="0" smtClean="0">
                  <a:solidFill>
                    <a:schemeClr val="tx1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!</a:t>
              </a:r>
              <a:endParaRPr lang="en-US" altLang="ko-KR" sz="2500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</p:grp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1" t="50029" r="32222" b="16453"/>
          <a:stretch/>
        </p:blipFill>
        <p:spPr>
          <a:xfrm>
            <a:off x="3642879" y="1386768"/>
            <a:ext cx="2016473" cy="2149858"/>
          </a:xfrm>
          <a:prstGeom prst="rect">
            <a:avLst/>
          </a:prstGeom>
        </p:spPr>
      </p:pic>
      <p:sp>
        <p:nvSpPr>
          <p:cNvPr id="50" name="타원 49"/>
          <p:cNvSpPr/>
          <p:nvPr/>
        </p:nvSpPr>
        <p:spPr>
          <a:xfrm>
            <a:off x="3341782" y="4629995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578264" y="1600783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604412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지구의 환경 위기를 이겨 낼 수 있는 방법을 이야기해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 smtClean="0"/>
              <a:t>환경 위기를 이겨 낼 방법 생각하기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smtClean="0"/>
              <a:t>duk_04_07_0002_201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[201_ </a:t>
            </a:r>
            <a:r>
              <a:rPr lang="ko-KR" altLang="en-US" dirty="0" smtClean="0"/>
              <a:t>실천 쑥쑥</a:t>
            </a:r>
            <a:r>
              <a:rPr lang="en-US" altLang="ko-KR"/>
              <a:t>_</a:t>
            </a:r>
            <a:r>
              <a:rPr lang="ko-KR" altLang="en-US" smtClean="0">
                <a:solidFill>
                  <a:srgbClr val="FF6600"/>
                </a:solidFill>
              </a:rPr>
              <a:t>이너탭</a:t>
            </a:r>
            <a:r>
              <a:rPr lang="en-US" altLang="ko-KR" dirty="0">
                <a:solidFill>
                  <a:srgbClr val="FF6600"/>
                </a:solidFill>
              </a:rPr>
              <a:t>2</a:t>
            </a:r>
            <a:r>
              <a:rPr lang="en-US" altLang="ko-KR" smtClean="0"/>
              <a:t>]</a:t>
            </a:r>
            <a:endParaRPr lang="en-US" altLang="ko-KR" dirty="0" smtClean="0"/>
          </a:p>
          <a:p>
            <a:r>
              <a:rPr lang="ko-KR" altLang="en-US" dirty="0" smtClean="0"/>
              <a:t>참고 영상 버튼 </a:t>
            </a:r>
            <a:r>
              <a:rPr lang="en-US" altLang="ko-KR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클릭 </a:t>
            </a:r>
            <a:r>
              <a:rPr lang="ko-KR" altLang="en-US" dirty="0"/>
              <a:t>시</a:t>
            </a:r>
            <a:r>
              <a:rPr lang="en-US" altLang="ko-KR" dirty="0"/>
              <a:t>, </a:t>
            </a:r>
            <a:r>
              <a:rPr lang="ko-KR" altLang="en-US" dirty="0"/>
              <a:t>하단의 </a:t>
            </a:r>
            <a:r>
              <a:rPr lang="ko-KR" altLang="en-US" dirty="0" err="1"/>
              <a:t>임베디드</a:t>
            </a:r>
            <a:r>
              <a:rPr lang="ko-KR" altLang="en-US" dirty="0"/>
              <a:t> 링크로 </a:t>
            </a:r>
            <a:r>
              <a:rPr lang="ko-KR" altLang="en-US" dirty="0" smtClean="0"/>
              <a:t>연결</a:t>
            </a:r>
            <a:endParaRPr lang="en-US" altLang="ko-KR" dirty="0"/>
          </a:p>
          <a:p>
            <a:pPr>
              <a:buAutoNum type="arabicPeriod" startAt="2"/>
            </a:pPr>
            <a:r>
              <a:rPr lang="ko-KR" altLang="en-US" dirty="0" smtClean="0"/>
              <a:t>삽화 </a:t>
            </a:r>
            <a:r>
              <a:rPr lang="en-US" altLang="ko-KR" dirty="0" smtClean="0"/>
              <a:t>+ </a:t>
            </a:r>
            <a:r>
              <a:rPr lang="ko-KR" altLang="en-US" dirty="0" smtClean="0"/>
              <a:t>텍스트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3. </a:t>
            </a:r>
            <a:r>
              <a:rPr lang="ko-KR" altLang="en-US" dirty="0" err="1" smtClean="0"/>
              <a:t>이너탭</a:t>
            </a:r>
            <a:r>
              <a:rPr lang="ko-KR" altLang="en-US" dirty="0" smtClean="0"/>
              <a:t>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https://www.youtube.com/embed/RXIvsuU1GIs</a:t>
            </a:r>
            <a:endParaRPr lang="en-US" altLang="ko-KR"/>
          </a:p>
          <a:p>
            <a:r>
              <a:rPr lang="ko-KR" altLang="en-US"/>
              <a:t>급식을 남기지 않는 아이</a:t>
            </a:r>
            <a:r>
              <a:rPr lang="en-US" altLang="ko-KR"/>
              <a:t>.png</a:t>
            </a:r>
            <a:endParaRPr lang="ko-KR" altLang="en-US" dirty="0"/>
          </a:p>
        </p:txBody>
      </p:sp>
      <p:grpSp>
        <p:nvGrpSpPr>
          <p:cNvPr id="32" name="그룹 31"/>
          <p:cNvGrpSpPr/>
          <p:nvPr/>
        </p:nvGrpSpPr>
        <p:grpSpPr>
          <a:xfrm>
            <a:off x="3606435" y="4617688"/>
            <a:ext cx="2168801" cy="320752"/>
            <a:chOff x="476955" y="3619518"/>
            <a:chExt cx="2168801" cy="320752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3809E1E3-ABFB-439D-AFD7-435529553586}"/>
                </a:ext>
              </a:extLst>
            </p:cNvPr>
            <p:cNvGrpSpPr/>
            <p:nvPr/>
          </p:nvGrpSpPr>
          <p:grpSpPr>
            <a:xfrm>
              <a:off x="476955" y="3620229"/>
              <a:ext cx="2168801" cy="320041"/>
              <a:chOff x="2814645" y="4679681"/>
              <a:chExt cx="2168801" cy="320041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88F4B5F2-A678-4116-A1E7-8342722B11CA}"/>
                  </a:ext>
                </a:extLst>
              </p:cNvPr>
              <p:cNvGrpSpPr/>
              <p:nvPr/>
            </p:nvGrpSpPr>
            <p:grpSpPr>
              <a:xfrm>
                <a:off x="2814645" y="4679681"/>
                <a:ext cx="2168801" cy="320041"/>
                <a:chOff x="4915693" y="4615244"/>
                <a:chExt cx="2168801" cy="320041"/>
              </a:xfrm>
            </p:grpSpPr>
            <p:pic>
              <p:nvPicPr>
                <p:cNvPr id="41" name="그림 40">
                  <a:extLst>
                    <a:ext uri="{FF2B5EF4-FFF2-40B4-BE49-F238E27FC236}">
                      <a16:creationId xmlns:a16="http://schemas.microsoft.com/office/drawing/2014/main" id="{9F92D818-C425-45EA-9EBE-EE7AD4265E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3283" t="87905" r="21923" b="4606"/>
                <a:stretch/>
              </p:blipFill>
              <p:spPr>
                <a:xfrm>
                  <a:off x="6770486" y="4615244"/>
                  <a:ext cx="314008" cy="320041"/>
                </a:xfrm>
                <a:prstGeom prst="rect">
                  <a:avLst/>
                </a:prstGeom>
              </p:spPr>
            </p:pic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B06C8D2F-1CF8-4064-B7D6-109EA4A898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22010" t="87905" r="73334" b="4704"/>
                <a:stretch/>
              </p:blipFill>
              <p:spPr>
                <a:xfrm>
                  <a:off x="4915693" y="4619435"/>
                  <a:ext cx="304932" cy="315850"/>
                </a:xfrm>
                <a:prstGeom prst="rect">
                  <a:avLst/>
                </a:prstGeom>
              </p:spPr>
            </p:pic>
          </p:grp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AB94DE46-1F62-4D31-B946-007B35573E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8316" t="87963" r="55878" b="4606"/>
              <a:stretch/>
            </p:blipFill>
            <p:spPr>
              <a:xfrm>
                <a:off x="4261681" y="4682156"/>
                <a:ext cx="380243" cy="317566"/>
              </a:xfrm>
              <a:prstGeom prst="rect">
                <a:avLst/>
              </a:prstGeom>
            </p:spPr>
          </p:pic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1D9B469-39BD-47B3-ABCB-C989905096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8316" t="87963" r="55878" b="4606"/>
            <a:stretch/>
          </p:blipFill>
          <p:spPr>
            <a:xfrm>
              <a:off x="1548597" y="3622704"/>
              <a:ext cx="380243" cy="31756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81D9B469-39BD-47B3-ABCB-C989905096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8316" t="87963" r="55878" b="4606"/>
            <a:stretch/>
          </p:blipFill>
          <p:spPr>
            <a:xfrm>
              <a:off x="1168196" y="3619518"/>
              <a:ext cx="380243" cy="317566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81D9B469-39BD-47B3-ABCB-C989905096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8316" t="87963" r="55878" b="4606"/>
            <a:stretch/>
          </p:blipFill>
          <p:spPr>
            <a:xfrm>
              <a:off x="808977" y="3622704"/>
              <a:ext cx="380243" cy="317566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480F677-4276-4889-9A0C-6325AE98D4F6}"/>
              </a:ext>
            </a:extLst>
          </p:cNvPr>
          <p:cNvGrpSpPr/>
          <p:nvPr/>
        </p:nvGrpSpPr>
        <p:grpSpPr>
          <a:xfrm>
            <a:off x="121891" y="982595"/>
            <a:ext cx="1950749" cy="346990"/>
            <a:chOff x="10123133" y="4771710"/>
            <a:chExt cx="1950749" cy="346990"/>
          </a:xfrm>
        </p:grpSpPr>
        <p:sp>
          <p:nvSpPr>
            <p:cNvPr id="43" name="모서리가 둥근 직사각형 25">
              <a:extLst>
                <a:ext uri="{FF2B5EF4-FFF2-40B4-BE49-F238E27FC236}">
                  <a16:creationId xmlns:a16="http://schemas.microsoft.com/office/drawing/2014/main" id="{4BAE1A17-E77A-4C4E-80FA-010F365014DF}"/>
                </a:ext>
              </a:extLst>
            </p:cNvPr>
            <p:cNvSpPr/>
            <p:nvPr/>
          </p:nvSpPr>
          <p:spPr>
            <a:xfrm>
              <a:off x="10123133" y="4771710"/>
              <a:ext cx="1950749" cy="346990"/>
            </a:xfrm>
            <a:prstGeom prst="roundRect">
              <a:avLst>
                <a:gd name="adj" fmla="val 50000"/>
              </a:avLst>
            </a:prstGeom>
            <a:solidFill>
              <a:srgbClr val="5E3E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   </a:t>
              </a:r>
              <a:r>
                <a:rPr lang="ko-KR" altLang="en-US" sz="1400" smtClean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  낭비없는 식생활</a:t>
              </a:r>
              <a:endParaRPr lang="ko-KR" altLang="en-US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15588AA-8379-42A5-9E20-A76CE4AB0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67735" y="4828129"/>
              <a:ext cx="234634" cy="234634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C8D9BA91-423E-4089-B307-5FD6E6EDB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32589" y="4828129"/>
              <a:ext cx="322061" cy="234634"/>
            </a:xfrm>
            <a:prstGeom prst="rect">
              <a:avLst/>
            </a:prstGeom>
          </p:spPr>
        </p:pic>
      </p:grpSp>
      <p:sp>
        <p:nvSpPr>
          <p:cNvPr id="46" name="타원 45"/>
          <p:cNvSpPr/>
          <p:nvPr/>
        </p:nvSpPr>
        <p:spPr>
          <a:xfrm>
            <a:off x="1969181" y="912463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1" name="텍스트 개체 틀 3"/>
          <p:cNvSpPr txBox="1">
            <a:spLocks/>
          </p:cNvSpPr>
          <p:nvPr/>
        </p:nvSpPr>
        <p:spPr>
          <a:xfrm>
            <a:off x="9343954" y="-531757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000" strike="noStrike" kern="1200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54" name="그룹 53"/>
          <p:cNvGrpSpPr/>
          <p:nvPr/>
        </p:nvGrpSpPr>
        <p:grpSpPr>
          <a:xfrm>
            <a:off x="445091" y="1455133"/>
            <a:ext cx="8414641" cy="3043953"/>
            <a:chOff x="445091" y="1670070"/>
            <a:chExt cx="8311987" cy="3043953"/>
          </a:xfrm>
        </p:grpSpPr>
        <p:sp>
          <p:nvSpPr>
            <p:cNvPr id="55" name="모서리가 둥근 직사각형 54"/>
            <p:cNvSpPr/>
            <p:nvPr/>
          </p:nvSpPr>
          <p:spPr>
            <a:xfrm>
              <a:off x="445091" y="1670070"/>
              <a:ext cx="8311987" cy="3043953"/>
            </a:xfrm>
            <a:prstGeom prst="roundRect">
              <a:avLst>
                <a:gd name="adj" fmla="val 3148"/>
              </a:avLst>
            </a:prstGeom>
            <a:solidFill>
              <a:srgbClr val="FDF3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</a:pPr>
              <a:r>
                <a:rPr lang="ko-KR" altLang="en-US" sz="1500" spc="-5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n-ea"/>
                </a:rPr>
                <a:t>발주 삽화 </a:t>
              </a:r>
              <a:r>
                <a:rPr lang="en-US" altLang="ko-KR" sz="1500" spc="-5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n-ea"/>
                </a:rPr>
                <a:t>#6</a:t>
              </a:r>
              <a:endParaRPr lang="ko-KR" altLang="en-US" sz="1500" spc="-5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endParaRPr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481103" y="1698645"/>
              <a:ext cx="8237404" cy="2072995"/>
            </a:xfrm>
            <a:prstGeom prst="roundRect">
              <a:avLst>
                <a:gd name="adj" fmla="val 7164"/>
              </a:avLst>
            </a:prstGeom>
            <a:solidFill>
              <a:schemeClr val="bg1"/>
            </a:solidFill>
            <a:ln w="28575">
              <a:solidFill>
                <a:srgbClr val="FDF3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  <a:spcBef>
                  <a:spcPct val="20000"/>
                </a:spcBef>
              </a:pPr>
              <a:endParaRPr lang="ko-KR" altLang="en-US" sz="1900" spc="-150" dirty="0">
                <a:solidFill>
                  <a:schemeClr val="tx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57" name="텍스트 개체 틀 3071"/>
            <p:cNvSpPr txBox="1">
              <a:spLocks/>
            </p:cNvSpPr>
            <p:nvPr/>
          </p:nvSpPr>
          <p:spPr>
            <a:xfrm>
              <a:off x="472782" y="3879551"/>
              <a:ext cx="8196271" cy="829740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just" defTabSz="914400" rtl="0" eaLnBrk="1" latinLnBrk="1" hangingPunct="1">
                <a:lnSpc>
                  <a:spcPct val="120000"/>
                </a:lnSpc>
                <a:spcBef>
                  <a:spcPct val="20000"/>
                </a:spcBef>
                <a:buFont typeface="Arial" pitchFamily="34" charset="0"/>
                <a:buNone/>
                <a:defRPr sz="1750" strike="noStrike" kern="1200" spc="-50" baseline="0">
                  <a:solidFill>
                    <a:schemeClr val="tx1">
                      <a:lumMod val="50000"/>
                    </a:schemeClr>
                  </a:solidFill>
                  <a:latin typeface="+mn-ea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ko-KR" altLang="en-US" sz="2500" smtClean="0">
                  <a:solidFill>
                    <a:schemeClr val="tx1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급식먹을때 음식을 남기지 않아</a:t>
              </a:r>
              <a:endParaRPr lang="en-US" altLang="ko-KR" sz="250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algn="ctr">
                <a:lnSpc>
                  <a:spcPct val="80000"/>
                </a:lnSpc>
              </a:pPr>
              <a:r>
                <a:rPr lang="ko-KR" altLang="en-US" sz="2500" smtClean="0">
                  <a:solidFill>
                    <a:schemeClr val="tx1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음식물 쓰레기를 줄여요</a:t>
              </a:r>
              <a:r>
                <a:rPr lang="en-US" altLang="ko-KR" sz="2500" smtClean="0">
                  <a:solidFill>
                    <a:schemeClr val="tx1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!</a:t>
              </a:r>
              <a:endParaRPr lang="en-US" altLang="ko-KR" sz="2500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</p:grpSp>
      <p:sp>
        <p:nvSpPr>
          <p:cNvPr id="50" name="타원 49"/>
          <p:cNvSpPr/>
          <p:nvPr/>
        </p:nvSpPr>
        <p:spPr>
          <a:xfrm>
            <a:off x="3341782" y="4629995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578264" y="1600783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38" t="12030" r="30244" b="53126"/>
          <a:stretch/>
        </p:blipFill>
        <p:spPr>
          <a:xfrm>
            <a:off x="3471382" y="1483708"/>
            <a:ext cx="2091932" cy="2136338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76FC359C-CAF7-4B21-AA02-F088F1AF48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19" t="87963" r="67585" b="4606"/>
          <a:stretch/>
        </p:blipFill>
        <p:spPr>
          <a:xfrm>
            <a:off x="4277030" y="4617688"/>
            <a:ext cx="399186" cy="31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75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Noto Sans KR Medium"/>
        <a:ea typeface="Noto Sans KR Medium"/>
        <a:cs typeface=""/>
      </a:majorFont>
      <a:minorFont>
        <a:latin typeface="Noto Sans KR Medium"/>
        <a:ea typeface="Noto Sans KR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Noto Sans KR Medium"/>
        <a:ea typeface="Noto Sans KR Medium"/>
        <a:cs typeface=""/>
      </a:majorFont>
      <a:minorFont>
        <a:latin typeface="Noto Sans KR Medium"/>
        <a:ea typeface="Noto Sans KR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1921</TotalTime>
  <Words>2812</Words>
  <Application>Microsoft Office PowerPoint</Application>
  <PresentationFormat>와이드스크린</PresentationFormat>
  <Paragraphs>657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26</vt:i4>
      </vt:variant>
    </vt:vector>
  </HeadingPairs>
  <TitlesOfParts>
    <vt:vector size="36" baseType="lpstr">
      <vt:lpstr>Noto Sans KR</vt:lpstr>
      <vt:lpstr>Noto Sans KR Black</vt:lpstr>
      <vt:lpstr>Noto Sans KR ExtraBold</vt:lpstr>
      <vt:lpstr>Noto Sans KR Medium</vt:lpstr>
      <vt:lpstr>Noto Sans KR SemiBold</vt:lpstr>
      <vt:lpstr>맑은 고딕</vt:lpstr>
      <vt:lpstr>여기어때 잘난체</vt:lpstr>
      <vt:lpstr>Arial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이영현</dc:creator>
  <cp:lastModifiedBy>이영현</cp:lastModifiedBy>
  <cp:revision>722</cp:revision>
  <dcterms:created xsi:type="dcterms:W3CDTF">2024-10-14T06:06:43Z</dcterms:created>
  <dcterms:modified xsi:type="dcterms:W3CDTF">2025-06-18T08:32:52Z</dcterms:modified>
</cp:coreProperties>
</file>